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7"/>
  </p:notesMasterIdLst>
  <p:handoutMasterIdLst>
    <p:handoutMasterId r:id="rId128"/>
  </p:handoutMasterIdLst>
  <p:sldIdLst>
    <p:sldId id="1695" r:id="rId3"/>
    <p:sldId id="1713" r:id="rId4"/>
    <p:sldId id="1714" r:id="rId5"/>
    <p:sldId id="1715" r:id="rId6"/>
    <p:sldId id="1716" r:id="rId7"/>
    <p:sldId id="1717" r:id="rId8"/>
    <p:sldId id="1718" r:id="rId9"/>
    <p:sldId id="1719" r:id="rId10"/>
    <p:sldId id="1720" r:id="rId11"/>
    <p:sldId id="1722" r:id="rId12"/>
    <p:sldId id="1724" r:id="rId13"/>
    <p:sldId id="1723" r:id="rId14"/>
    <p:sldId id="1725" r:id="rId15"/>
    <p:sldId id="1726" r:id="rId16"/>
    <p:sldId id="1721" r:id="rId17"/>
    <p:sldId id="1735" r:id="rId18"/>
    <p:sldId id="1736" r:id="rId19"/>
    <p:sldId id="1727" r:id="rId20"/>
    <p:sldId id="1728" r:id="rId21"/>
    <p:sldId id="1729" r:id="rId22"/>
    <p:sldId id="1730" r:id="rId23"/>
    <p:sldId id="1731" r:id="rId24"/>
    <p:sldId id="1734" r:id="rId25"/>
    <p:sldId id="1732" r:id="rId26"/>
    <p:sldId id="1733" r:id="rId27"/>
    <p:sldId id="1697" r:id="rId28"/>
    <p:sldId id="1696" r:id="rId29"/>
    <p:sldId id="1698" r:id="rId30"/>
    <p:sldId id="1710" r:id="rId31"/>
    <p:sldId id="1699" r:id="rId32"/>
    <p:sldId id="1700" r:id="rId33"/>
    <p:sldId id="1701" r:id="rId34"/>
    <p:sldId id="1702" r:id="rId35"/>
    <p:sldId id="1703" r:id="rId36"/>
    <p:sldId id="1704" r:id="rId37"/>
    <p:sldId id="1705" r:id="rId38"/>
    <p:sldId id="1711" r:id="rId39"/>
    <p:sldId id="1706" r:id="rId40"/>
    <p:sldId id="1712" r:id="rId41"/>
    <p:sldId id="1707" r:id="rId42"/>
    <p:sldId id="1708" r:id="rId43"/>
    <p:sldId id="1709" r:id="rId44"/>
    <p:sldId id="256" r:id="rId45"/>
    <p:sldId id="1391" r:id="rId46"/>
    <p:sldId id="1460" r:id="rId47"/>
    <p:sldId id="1411" r:id="rId48"/>
    <p:sldId id="1464" r:id="rId49"/>
    <p:sldId id="1690" r:id="rId50"/>
    <p:sldId id="1461" r:id="rId51"/>
    <p:sldId id="1466" r:id="rId52"/>
    <p:sldId id="1465" r:id="rId53"/>
    <p:sldId id="1467" r:id="rId54"/>
    <p:sldId id="1462" r:id="rId55"/>
    <p:sldId id="1468" r:id="rId56"/>
    <p:sldId id="1463" r:id="rId57"/>
    <p:sldId id="1441" r:id="rId58"/>
    <p:sldId id="1442" r:id="rId59"/>
    <p:sldId id="1469" r:id="rId60"/>
    <p:sldId id="1470" r:id="rId61"/>
    <p:sldId id="1480" r:id="rId62"/>
    <p:sldId id="1481" r:id="rId63"/>
    <p:sldId id="1475" r:id="rId64"/>
    <p:sldId id="1472" r:id="rId65"/>
    <p:sldId id="1477" r:id="rId66"/>
    <p:sldId id="1691" r:id="rId67"/>
    <p:sldId id="1471" r:id="rId68"/>
    <p:sldId id="1476" r:id="rId69"/>
    <p:sldId id="1473" r:id="rId70"/>
    <p:sldId id="1474" r:id="rId71"/>
    <p:sldId id="1478" r:id="rId72"/>
    <p:sldId id="1479" r:id="rId73"/>
    <p:sldId id="1482" r:id="rId74"/>
    <p:sldId id="1660" r:id="rId75"/>
    <p:sldId id="1661" r:id="rId76"/>
    <p:sldId id="1662" r:id="rId77"/>
    <p:sldId id="1663" r:id="rId78"/>
    <p:sldId id="1664" r:id="rId79"/>
    <p:sldId id="1665" r:id="rId80"/>
    <p:sldId id="1666" r:id="rId81"/>
    <p:sldId id="1667" r:id="rId82"/>
    <p:sldId id="1668" r:id="rId83"/>
    <p:sldId id="1669" r:id="rId84"/>
    <p:sldId id="1670" r:id="rId85"/>
    <p:sldId id="1671" r:id="rId86"/>
    <p:sldId id="1672" r:id="rId87"/>
    <p:sldId id="1673" r:id="rId88"/>
    <p:sldId id="1674" r:id="rId89"/>
    <p:sldId id="1434" r:id="rId90"/>
    <p:sldId id="1693" r:id="rId91"/>
    <p:sldId id="1694" r:id="rId92"/>
    <p:sldId id="1692" r:id="rId93"/>
    <p:sldId id="1433" r:id="rId94"/>
    <p:sldId id="1447" r:id="rId95"/>
    <p:sldId id="1446" r:id="rId96"/>
    <p:sldId id="1675" r:id="rId97"/>
    <p:sldId id="1414" r:id="rId98"/>
    <p:sldId id="1676" r:id="rId99"/>
    <p:sldId id="1677" r:id="rId100"/>
    <p:sldId id="1678" r:id="rId101"/>
    <p:sldId id="1680" r:id="rId102"/>
    <p:sldId id="1679" r:id="rId103"/>
    <p:sldId id="1681" r:id="rId104"/>
    <p:sldId id="1682" r:id="rId105"/>
    <p:sldId id="597" r:id="rId106"/>
    <p:sldId id="1649" r:id="rId107"/>
    <p:sldId id="1650" r:id="rId108"/>
    <p:sldId id="1651" r:id="rId109"/>
    <p:sldId id="1654" r:id="rId110"/>
    <p:sldId id="1687" r:id="rId111"/>
    <p:sldId id="1688" r:id="rId112"/>
    <p:sldId id="1689" r:id="rId113"/>
    <p:sldId id="1683" r:id="rId114"/>
    <p:sldId id="1684" r:id="rId115"/>
    <p:sldId id="1685" r:id="rId116"/>
    <p:sldId id="1686" r:id="rId117"/>
    <p:sldId id="1611" r:id="rId118"/>
    <p:sldId id="1613" r:id="rId119"/>
    <p:sldId id="1614" r:id="rId120"/>
    <p:sldId id="1615" r:id="rId121"/>
    <p:sldId id="1450" r:id="rId122"/>
    <p:sldId id="1449" r:id="rId123"/>
    <p:sldId id="1425" r:id="rId124"/>
    <p:sldId id="1426" r:id="rId125"/>
    <p:sldId id="1483" r:id="rId126"/>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56" autoAdjust="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182" cy="496882"/>
          </a:xfrm>
          <a:prstGeom prst="rect">
            <a:avLst/>
          </a:prstGeom>
        </p:spPr>
        <p:txBody>
          <a:bodyPr vert="horz" lIns="90425" tIns="45213" rIns="90425" bIns="45213" rtlCol="0"/>
          <a:lstStyle>
            <a:lvl1pPr algn="l">
              <a:defRPr sz="1200"/>
            </a:lvl1pPr>
          </a:lstStyle>
          <a:p>
            <a:endParaRPr lang="pl-PL"/>
          </a:p>
        </p:txBody>
      </p:sp>
      <p:sp>
        <p:nvSpPr>
          <p:cNvPr id="3" name="Symbol zastępczy daty 2"/>
          <p:cNvSpPr>
            <a:spLocks noGrp="1"/>
          </p:cNvSpPr>
          <p:nvPr>
            <p:ph type="dt" sz="quarter" idx="1"/>
          </p:nvPr>
        </p:nvSpPr>
        <p:spPr>
          <a:xfrm>
            <a:off x="3849927" y="0"/>
            <a:ext cx="2946182" cy="496882"/>
          </a:xfrm>
          <a:prstGeom prst="rect">
            <a:avLst/>
          </a:prstGeom>
        </p:spPr>
        <p:txBody>
          <a:bodyPr vert="horz" lIns="90425" tIns="45213" rIns="90425" bIns="45213" rtlCol="0"/>
          <a:lstStyle>
            <a:lvl1pPr algn="r">
              <a:defRPr sz="1200"/>
            </a:lvl1pPr>
          </a:lstStyle>
          <a:p>
            <a:fld id="{9622DB35-7E5A-4ACF-BB16-FAFD59E8A85C}" type="datetimeFigureOut">
              <a:rPr lang="pl-PL" smtClean="0"/>
              <a:t>05.10.2022</a:t>
            </a:fld>
            <a:endParaRPr lang="pl-PL"/>
          </a:p>
        </p:txBody>
      </p:sp>
      <p:sp>
        <p:nvSpPr>
          <p:cNvPr id="4" name="Symbol zastępczy stopki 3"/>
          <p:cNvSpPr>
            <a:spLocks noGrp="1"/>
          </p:cNvSpPr>
          <p:nvPr>
            <p:ph type="ftr" sz="quarter" idx="2"/>
          </p:nvPr>
        </p:nvSpPr>
        <p:spPr>
          <a:xfrm>
            <a:off x="0" y="9429756"/>
            <a:ext cx="2946182" cy="496882"/>
          </a:xfrm>
          <a:prstGeom prst="rect">
            <a:avLst/>
          </a:prstGeom>
        </p:spPr>
        <p:txBody>
          <a:bodyPr vert="horz" lIns="90425" tIns="45213" rIns="90425" bIns="45213"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49927" y="9429756"/>
            <a:ext cx="2946182" cy="496882"/>
          </a:xfrm>
          <a:prstGeom prst="rect">
            <a:avLst/>
          </a:prstGeom>
        </p:spPr>
        <p:txBody>
          <a:bodyPr vert="horz" lIns="90425" tIns="45213" rIns="90425" bIns="45213" rtlCol="0" anchor="b"/>
          <a:lstStyle>
            <a:lvl1pPr algn="r">
              <a:defRPr sz="1200"/>
            </a:lvl1pPr>
          </a:lstStyle>
          <a:p>
            <a:fld id="{B92F615D-0AA3-4D6D-9EA2-7C1C04624768}" type="slidenum">
              <a:rPr lang="pl-PL" smtClean="0"/>
              <a:t>‹#›</a:t>
            </a:fld>
            <a:endParaRPr lang="pl-PL"/>
          </a:p>
        </p:txBody>
      </p:sp>
    </p:spTree>
    <p:extLst>
      <p:ext uri="{BB962C8B-B14F-4D97-AF65-F5344CB8AC3E}">
        <p14:creationId xmlns:p14="http://schemas.microsoft.com/office/powerpoint/2010/main" val="971899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182" cy="496882"/>
          </a:xfrm>
          <a:prstGeom prst="rect">
            <a:avLst/>
          </a:prstGeom>
        </p:spPr>
        <p:txBody>
          <a:bodyPr vert="horz" lIns="90425" tIns="45213" rIns="90425" bIns="45213" rtlCol="0"/>
          <a:lstStyle>
            <a:lvl1pPr algn="l">
              <a:defRPr sz="1200"/>
            </a:lvl1pPr>
          </a:lstStyle>
          <a:p>
            <a:endParaRPr lang="pl-PL"/>
          </a:p>
        </p:txBody>
      </p:sp>
      <p:sp>
        <p:nvSpPr>
          <p:cNvPr id="3" name="Symbol zastępczy daty 2"/>
          <p:cNvSpPr>
            <a:spLocks noGrp="1"/>
          </p:cNvSpPr>
          <p:nvPr>
            <p:ph type="dt" idx="1"/>
          </p:nvPr>
        </p:nvSpPr>
        <p:spPr>
          <a:xfrm>
            <a:off x="3849927" y="0"/>
            <a:ext cx="2946182" cy="496882"/>
          </a:xfrm>
          <a:prstGeom prst="rect">
            <a:avLst/>
          </a:prstGeom>
        </p:spPr>
        <p:txBody>
          <a:bodyPr vert="horz" lIns="90425" tIns="45213" rIns="90425" bIns="45213" rtlCol="0"/>
          <a:lstStyle>
            <a:lvl1pPr algn="r">
              <a:defRPr sz="1200"/>
            </a:lvl1pPr>
          </a:lstStyle>
          <a:p>
            <a:fld id="{EC92210B-FC85-4870-81DB-77E87AB0C5C7}" type="datetimeFigureOut">
              <a:rPr lang="pl-PL" smtClean="0"/>
              <a:t>05.10.2022</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25" tIns="45213" rIns="90425" bIns="45213" rtlCol="0" anchor="ctr"/>
          <a:lstStyle/>
          <a:p>
            <a:endParaRPr lang="pl-PL"/>
          </a:p>
        </p:txBody>
      </p:sp>
      <p:sp>
        <p:nvSpPr>
          <p:cNvPr id="5" name="Symbol zastępczy notatek 4"/>
          <p:cNvSpPr>
            <a:spLocks noGrp="1"/>
          </p:cNvSpPr>
          <p:nvPr>
            <p:ph type="body" sz="quarter" idx="3"/>
          </p:nvPr>
        </p:nvSpPr>
        <p:spPr>
          <a:xfrm>
            <a:off x="679768" y="4776989"/>
            <a:ext cx="5438140" cy="3909016"/>
          </a:xfrm>
          <a:prstGeom prst="rect">
            <a:avLst/>
          </a:prstGeom>
        </p:spPr>
        <p:txBody>
          <a:bodyPr vert="horz" lIns="90425" tIns="45213" rIns="90425" bIns="45213"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9756"/>
            <a:ext cx="2946182" cy="496882"/>
          </a:xfrm>
          <a:prstGeom prst="rect">
            <a:avLst/>
          </a:prstGeom>
        </p:spPr>
        <p:txBody>
          <a:bodyPr vert="horz" lIns="90425" tIns="45213" rIns="90425" bIns="45213"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927" y="9429756"/>
            <a:ext cx="2946182" cy="496882"/>
          </a:xfrm>
          <a:prstGeom prst="rect">
            <a:avLst/>
          </a:prstGeom>
        </p:spPr>
        <p:txBody>
          <a:bodyPr vert="horz" lIns="90425" tIns="45213" rIns="90425" bIns="45213" rtlCol="0" anchor="b"/>
          <a:lstStyle>
            <a:lvl1pPr algn="r">
              <a:defRPr sz="1200"/>
            </a:lvl1pPr>
          </a:lstStyle>
          <a:p>
            <a:fld id="{E4B5F928-E4DC-499D-A092-DF97746B2E60}" type="slidenum">
              <a:rPr lang="pl-PL" smtClean="0"/>
              <a:t>‹#›</a:t>
            </a:fld>
            <a:endParaRPr lang="pl-PL"/>
          </a:p>
        </p:txBody>
      </p:sp>
    </p:spTree>
    <p:extLst>
      <p:ext uri="{BB962C8B-B14F-4D97-AF65-F5344CB8AC3E}">
        <p14:creationId xmlns:p14="http://schemas.microsoft.com/office/powerpoint/2010/main" val="65405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83271-B1F0-4792-884B-025F2D730777}"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44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a:defRPr/>
            </a:pPr>
            <a:fld id="{F1283271-B1F0-4792-884B-025F2D730777}" type="slidenum">
              <a:rPr lang="pl-PL" smtClean="0"/>
              <a:pPr>
                <a:defRPr/>
              </a:pPr>
              <a:t>124</a:t>
            </a:fld>
            <a:endParaRPr lang="pl-PL"/>
          </a:p>
        </p:txBody>
      </p:sp>
    </p:spTree>
    <p:extLst>
      <p:ext uri="{BB962C8B-B14F-4D97-AF65-F5344CB8AC3E}">
        <p14:creationId xmlns:p14="http://schemas.microsoft.com/office/powerpoint/2010/main" val="129979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EEFF1A9-3F7D-4E83-885B-91F4205879FA}" type="datetimeFigureOut">
              <a:rPr lang="pl-PL" smtClean="0"/>
              <a:t>05.10.2022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118943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EFF1A9-3F7D-4E83-885B-91F4205879FA}" type="datetimeFigureOut">
              <a:rPr lang="pl-PL" smtClean="0"/>
              <a:t>05.10.2022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327500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EFF1A9-3F7D-4E83-885B-91F4205879FA}" type="datetimeFigureOut">
              <a:rPr lang="pl-PL" smtClean="0"/>
              <a:t>05.10.2022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4007282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cxnSp>
        <p:nvCxnSpPr>
          <p:cNvPr id="4" name="Łącznik prosty 5"/>
          <p:cNvCxnSpPr/>
          <p:nvPr userDrawn="1"/>
        </p:nvCxnSpPr>
        <p:spPr>
          <a:xfrm>
            <a:off x="0" y="1098550"/>
            <a:ext cx="12192000" cy="0"/>
          </a:xfrm>
          <a:prstGeom prst="line">
            <a:avLst/>
          </a:prstGeom>
          <a:ln w="19050">
            <a:solidFill>
              <a:srgbClr val="0099CC"/>
            </a:solidFill>
          </a:ln>
        </p:spPr>
        <p:style>
          <a:lnRef idx="1">
            <a:schemeClr val="accent1"/>
          </a:lnRef>
          <a:fillRef idx="0">
            <a:schemeClr val="accent1"/>
          </a:fillRef>
          <a:effectRef idx="0">
            <a:schemeClr val="accent1"/>
          </a:effectRef>
          <a:fontRef idx="minor">
            <a:schemeClr val="tx1"/>
          </a:fontRef>
        </p:style>
      </p:cxnSp>
      <p:pic>
        <p:nvPicPr>
          <p:cNvPr id="5" name="Obraz 11" descr="LogoPodstawow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1" y="6308725"/>
            <a:ext cx="326601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ytuł 1"/>
          <p:cNvSpPr>
            <a:spLocks noGrp="1"/>
          </p:cNvSpPr>
          <p:nvPr>
            <p:ph type="ctrTitle"/>
          </p:nvPr>
        </p:nvSpPr>
        <p:spPr>
          <a:xfrm>
            <a:off x="622300" y="2391036"/>
            <a:ext cx="10947400" cy="1470025"/>
          </a:xfrm>
          <a:prstGeom prst="rect">
            <a:avLst/>
          </a:prstGeom>
          <a:noFill/>
          <a:ln w="9525">
            <a:noFill/>
            <a:miter lim="800000"/>
            <a:headEnd/>
            <a:tailEnd/>
          </a:ln>
        </p:spPr>
        <p:txBody>
          <a:bodyPr/>
          <a:lstStyle>
            <a:lvl1pPr algn="ctr" rtl="0" fontAlgn="base">
              <a:lnSpc>
                <a:spcPts val="4000"/>
              </a:lnSpc>
              <a:spcBef>
                <a:spcPct val="0"/>
              </a:spcBef>
              <a:spcAft>
                <a:spcPct val="0"/>
              </a:spcAft>
              <a:defRPr lang="pl-PL" sz="3200" b="1" kern="1200" dirty="0">
                <a:solidFill>
                  <a:schemeClr val="tx1"/>
                </a:solidFill>
                <a:effectLst/>
                <a:latin typeface="Arial" pitchFamily="34" charset="0"/>
                <a:ea typeface="+mj-ea"/>
                <a:cs typeface="Arial" pitchFamily="34" charset="0"/>
              </a:defRPr>
            </a:lvl1pPr>
          </a:lstStyle>
          <a:p>
            <a:r>
              <a:rPr lang="pl-PL" dirty="0"/>
              <a:t>Kliknij, aby edytować styl</a:t>
            </a:r>
          </a:p>
        </p:txBody>
      </p:sp>
      <p:sp>
        <p:nvSpPr>
          <p:cNvPr id="3" name="Podtytuł 2"/>
          <p:cNvSpPr>
            <a:spLocks noGrp="1"/>
          </p:cNvSpPr>
          <p:nvPr>
            <p:ph type="subTitle" idx="1"/>
          </p:nvPr>
        </p:nvSpPr>
        <p:spPr>
          <a:xfrm>
            <a:off x="622301" y="3789050"/>
            <a:ext cx="10947400" cy="1752600"/>
          </a:xfrm>
          <a:prstGeom prst="rect">
            <a:avLst/>
          </a:prstGeom>
          <a:noFill/>
          <a:ln w="9525">
            <a:noFill/>
            <a:miter lim="800000"/>
            <a:headEnd/>
            <a:tailEnd/>
          </a:ln>
        </p:spPr>
        <p:txBody>
          <a:bodyPr/>
          <a:lstStyle>
            <a:lvl1pPr marL="0" indent="0" algn="ctr" rtl="0" fontAlgn="base">
              <a:spcBef>
                <a:spcPct val="20000"/>
              </a:spcBef>
              <a:spcAft>
                <a:spcPct val="0"/>
              </a:spcAft>
              <a:buFont typeface="Arial" charset="0"/>
              <a:buNone/>
              <a:defRPr lang="pl-PL" sz="3000" kern="1200" dirty="0">
                <a:solidFill>
                  <a:schemeClr val="tx1"/>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a:t>Kliknij, aby edytować styl wzorca podtytułu</a:t>
            </a:r>
          </a:p>
        </p:txBody>
      </p:sp>
      <p:sp>
        <p:nvSpPr>
          <p:cNvPr id="6" name="Symbol zastępczy numeru slajdu 5"/>
          <p:cNvSpPr>
            <a:spLocks noGrp="1"/>
          </p:cNvSpPr>
          <p:nvPr>
            <p:ph type="sldNum" sz="quarter" idx="10"/>
          </p:nvPr>
        </p:nvSpPr>
        <p:spPr>
          <a:xfrm>
            <a:off x="10896600" y="6356351"/>
            <a:ext cx="685800" cy="365125"/>
          </a:xfrm>
        </p:spPr>
        <p:txBody>
          <a:bodyPr/>
          <a:lstStyle>
            <a:lvl1pPr algn="l" rtl="0" fontAlgn="base">
              <a:spcBef>
                <a:spcPct val="0"/>
              </a:spcBef>
              <a:spcAft>
                <a:spcPct val="0"/>
              </a:spcAft>
              <a:defRPr lang="pl-PL" kern="1200">
                <a:solidFill>
                  <a:schemeClr val="tx2"/>
                </a:solidFill>
                <a:latin typeface="Arial" charset="0"/>
                <a:ea typeface="+mn-ea"/>
                <a:cs typeface="+mn-cs"/>
              </a:defRPr>
            </a:lvl1pPr>
          </a:lstStyle>
          <a:p>
            <a:pPr>
              <a:defRPr/>
            </a:pPr>
            <a:fld id="{68115A32-7223-4DBD-A54F-C30162B00715}" type="slidenum">
              <a:rPr/>
              <a:pPr>
                <a:defRPr/>
              </a:pPr>
              <a:t>‹#›</a:t>
            </a:fld>
            <a:endParaRPr/>
          </a:p>
        </p:txBody>
      </p:sp>
    </p:spTree>
    <p:extLst>
      <p:ext uri="{BB962C8B-B14F-4D97-AF65-F5344CB8AC3E}">
        <p14:creationId xmlns:p14="http://schemas.microsoft.com/office/powerpoint/2010/main" val="30674878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pic>
        <p:nvPicPr>
          <p:cNvPr id="4" name="Obraz 11" descr="LogoPodstawow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1" y="6308725"/>
            <a:ext cx="326601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ymbol zastępczy numeru slajdu 5"/>
          <p:cNvSpPr txBox="1">
            <a:spLocks/>
          </p:cNvSpPr>
          <p:nvPr userDrawn="1"/>
        </p:nvSpPr>
        <p:spPr>
          <a:xfrm>
            <a:off x="10896600" y="6356351"/>
            <a:ext cx="685800" cy="365125"/>
          </a:xfrm>
          <a:prstGeom prst="rect">
            <a:avLst/>
          </a:prstGeom>
        </p:spPr>
        <p:txBody>
          <a:bodyPr/>
          <a:lstStyle>
            <a:lvl1pPr algn="l" rtl="0" fontAlgn="base">
              <a:spcBef>
                <a:spcPct val="0"/>
              </a:spcBef>
              <a:spcAft>
                <a:spcPct val="0"/>
              </a:spcAft>
              <a:defRPr lang="pl-PL" kern="1200" smtClean="0">
                <a:solidFill>
                  <a:schemeClr val="tx2"/>
                </a:solidFill>
                <a:latin typeface="Arial" charset="0"/>
                <a:ea typeface="+mn-ea"/>
                <a:cs typeface="+mn-cs"/>
              </a:defRPr>
            </a:lvl1pPr>
          </a:lstStyle>
          <a:p>
            <a:pPr>
              <a:defRPr/>
            </a:pPr>
            <a:fld id="{A8284F3F-6F46-48F0-9332-DF53E10B08C1}" type="slidenum">
              <a:rPr sz="1800"/>
              <a:pPr>
                <a:defRPr/>
              </a:pPr>
              <a:t>‹#›</a:t>
            </a:fld>
            <a:endParaRPr sz="1800"/>
          </a:p>
        </p:txBody>
      </p:sp>
      <p:sp>
        <p:nvSpPr>
          <p:cNvPr id="3" name="Symbol zastępczy tekstu 5"/>
          <p:cNvSpPr>
            <a:spLocks noGrp="1"/>
          </p:cNvSpPr>
          <p:nvPr>
            <p:ph type="body" idx="1"/>
          </p:nvPr>
        </p:nvSpPr>
        <p:spPr>
          <a:xfrm>
            <a:off x="622300" y="1340710"/>
            <a:ext cx="10947400" cy="4464620"/>
          </a:xfrm>
          <a:prstGeom prst="rect">
            <a:avLst/>
          </a:prstGeom>
        </p:spPr>
        <p:txBody>
          <a:bodyPr/>
          <a:lstStyle>
            <a:lvl1pPr>
              <a:buNone/>
              <a:defRPr/>
            </a:lvl1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Tytuł 4"/>
          <p:cNvSpPr>
            <a:spLocks noGrp="1"/>
          </p:cNvSpPr>
          <p:nvPr>
            <p:ph type="title"/>
          </p:nvPr>
        </p:nvSpPr>
        <p:spPr>
          <a:xfrm>
            <a:off x="609600" y="-12700"/>
            <a:ext cx="10972800" cy="1143000"/>
          </a:xfrm>
          <a:prstGeom prst="rect">
            <a:avLst/>
          </a:prstGeom>
        </p:spPr>
        <p:txBody>
          <a:bodyPr/>
          <a:lstStyle/>
          <a:p>
            <a:r>
              <a:rPr lang="pl-PL" dirty="0"/>
              <a:t>Tytuł slajdu</a:t>
            </a:r>
          </a:p>
        </p:txBody>
      </p:sp>
    </p:spTree>
    <p:extLst>
      <p:ext uri="{BB962C8B-B14F-4D97-AF65-F5344CB8AC3E}">
        <p14:creationId xmlns:p14="http://schemas.microsoft.com/office/powerpoint/2010/main" val="4222723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Układ niestandardowy">
    <p:spTree>
      <p:nvGrpSpPr>
        <p:cNvPr id="1" name=""/>
        <p:cNvGrpSpPr/>
        <p:nvPr/>
      </p:nvGrpSpPr>
      <p:grpSpPr>
        <a:xfrm>
          <a:off x="0" y="0"/>
          <a:ext cx="0" cy="0"/>
          <a:chOff x="0" y="0"/>
          <a:chExt cx="0" cy="0"/>
        </a:xfrm>
      </p:grpSpPr>
      <p:pic>
        <p:nvPicPr>
          <p:cNvPr id="4" name="Obraz 11" descr="LogoPodstawow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1" y="6308725"/>
            <a:ext cx="326601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ymbol zastępczy tekstu 5"/>
          <p:cNvSpPr>
            <a:spLocks noGrp="1"/>
          </p:cNvSpPr>
          <p:nvPr>
            <p:ph type="body" idx="1"/>
          </p:nvPr>
        </p:nvSpPr>
        <p:spPr>
          <a:xfrm>
            <a:off x="622300" y="1340710"/>
            <a:ext cx="10947400" cy="4464620"/>
          </a:xfrm>
          <a:prstGeom prst="rect">
            <a:avLst/>
          </a:prstGeom>
        </p:spPr>
        <p:txBody>
          <a:bodyPr/>
          <a:lstStyle>
            <a:lvl1pPr>
              <a:buNone/>
              <a:defRPr/>
            </a:lvl1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Tytuł 4"/>
          <p:cNvSpPr>
            <a:spLocks noGrp="1"/>
          </p:cNvSpPr>
          <p:nvPr>
            <p:ph type="title"/>
          </p:nvPr>
        </p:nvSpPr>
        <p:spPr>
          <a:xfrm>
            <a:off x="609600" y="-12700"/>
            <a:ext cx="10972800" cy="1143000"/>
          </a:xfrm>
          <a:prstGeom prst="rect">
            <a:avLst/>
          </a:prstGeom>
        </p:spPr>
        <p:txBody>
          <a:bodyPr/>
          <a:lstStyle/>
          <a:p>
            <a:r>
              <a:rPr lang="pl-PL" dirty="0"/>
              <a:t>Tytuł slajdu</a:t>
            </a:r>
          </a:p>
        </p:txBody>
      </p:sp>
      <p:sp>
        <p:nvSpPr>
          <p:cNvPr id="5" name="Symbol zastępczy numeru slajdu 5"/>
          <p:cNvSpPr>
            <a:spLocks noGrp="1"/>
          </p:cNvSpPr>
          <p:nvPr>
            <p:ph type="sldNum" sz="quarter" idx="10"/>
          </p:nvPr>
        </p:nvSpPr>
        <p:spPr>
          <a:xfrm>
            <a:off x="10896600" y="6356351"/>
            <a:ext cx="685800" cy="365125"/>
          </a:xfrm>
        </p:spPr>
        <p:txBody>
          <a:bodyPr/>
          <a:lstStyle>
            <a:lvl1pPr algn="l" rtl="0" fontAlgn="base">
              <a:spcBef>
                <a:spcPct val="0"/>
              </a:spcBef>
              <a:spcAft>
                <a:spcPct val="0"/>
              </a:spcAft>
              <a:defRPr lang="pl-PL" kern="1200">
                <a:solidFill>
                  <a:schemeClr val="tx2"/>
                </a:solidFill>
                <a:latin typeface="Arial" charset="0"/>
                <a:ea typeface="+mn-ea"/>
                <a:cs typeface="+mn-cs"/>
              </a:defRPr>
            </a:lvl1pPr>
          </a:lstStyle>
          <a:p>
            <a:pPr>
              <a:defRPr/>
            </a:pPr>
            <a:fld id="{512D65C1-227C-4DAF-8C3E-27DEAC7C3648}" type="slidenum">
              <a:rPr/>
              <a:pPr>
                <a:defRPr/>
              </a:pPr>
              <a:t>‹#›</a:t>
            </a:fld>
            <a:endParaRPr/>
          </a:p>
        </p:txBody>
      </p:sp>
    </p:spTree>
    <p:extLst>
      <p:ext uri="{BB962C8B-B14F-4D97-AF65-F5344CB8AC3E}">
        <p14:creationId xmlns:p14="http://schemas.microsoft.com/office/powerpoint/2010/main" val="190696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pic>
        <p:nvPicPr>
          <p:cNvPr id="7" name="Obraz 11" descr="LogoPodstawow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1801" y="6308725"/>
            <a:ext cx="326601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ymbol zastępczy tekstu 2"/>
          <p:cNvSpPr>
            <a:spLocks noGrp="1"/>
          </p:cNvSpPr>
          <p:nvPr>
            <p:ph type="body" idx="1"/>
          </p:nvPr>
        </p:nvSpPr>
        <p:spPr>
          <a:xfrm>
            <a:off x="609600" y="1268700"/>
            <a:ext cx="5386917" cy="72010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4" name="Symbol zastępczy zawartości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193368" y="1268700"/>
            <a:ext cx="5389033" cy="79211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Tytuł 4"/>
          <p:cNvSpPr>
            <a:spLocks noGrp="1"/>
          </p:cNvSpPr>
          <p:nvPr>
            <p:ph type="title"/>
          </p:nvPr>
        </p:nvSpPr>
        <p:spPr>
          <a:xfrm>
            <a:off x="609600" y="-12700"/>
            <a:ext cx="10972800" cy="1143000"/>
          </a:xfrm>
          <a:prstGeom prst="rect">
            <a:avLst/>
          </a:prstGeom>
        </p:spPr>
        <p:txBody>
          <a:bodyPr/>
          <a:lstStyle/>
          <a:p>
            <a:r>
              <a:rPr lang="pl-PL" dirty="0"/>
              <a:t>Tytuł slajdu</a:t>
            </a:r>
          </a:p>
        </p:txBody>
      </p:sp>
      <p:sp>
        <p:nvSpPr>
          <p:cNvPr id="8" name="Symbol zastępczy numeru slajdu 5"/>
          <p:cNvSpPr>
            <a:spLocks noGrp="1"/>
          </p:cNvSpPr>
          <p:nvPr>
            <p:ph type="sldNum" sz="quarter" idx="10"/>
          </p:nvPr>
        </p:nvSpPr>
        <p:spPr>
          <a:xfrm>
            <a:off x="10896600" y="6356351"/>
            <a:ext cx="685800" cy="365125"/>
          </a:xfrm>
        </p:spPr>
        <p:txBody>
          <a:bodyPr/>
          <a:lstStyle>
            <a:lvl1pPr algn="l" rtl="0" fontAlgn="base">
              <a:spcBef>
                <a:spcPct val="0"/>
              </a:spcBef>
              <a:spcAft>
                <a:spcPct val="0"/>
              </a:spcAft>
              <a:defRPr lang="pl-PL" kern="1200">
                <a:solidFill>
                  <a:schemeClr val="tx2"/>
                </a:solidFill>
                <a:latin typeface="Arial" charset="0"/>
                <a:ea typeface="+mn-ea"/>
                <a:cs typeface="+mn-cs"/>
              </a:defRPr>
            </a:lvl1pPr>
          </a:lstStyle>
          <a:p>
            <a:pPr>
              <a:defRPr/>
            </a:pPr>
            <a:fld id="{AD09ABD8-E49A-477F-9E88-CB11CCAA9494}" type="slidenum">
              <a:rPr/>
              <a:pPr>
                <a:defRPr/>
              </a:pPr>
              <a:t>‹#›</a:t>
            </a:fld>
            <a:endParaRPr/>
          </a:p>
        </p:txBody>
      </p:sp>
    </p:spTree>
    <p:extLst>
      <p:ext uri="{BB962C8B-B14F-4D97-AF65-F5344CB8AC3E}">
        <p14:creationId xmlns:p14="http://schemas.microsoft.com/office/powerpoint/2010/main" val="8398036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usty">
    <p:spTree>
      <p:nvGrpSpPr>
        <p:cNvPr id="1" name=""/>
        <p:cNvGrpSpPr/>
        <p:nvPr/>
      </p:nvGrpSpPr>
      <p:grpSpPr>
        <a:xfrm>
          <a:off x="0" y="0"/>
          <a:ext cx="0" cy="0"/>
          <a:chOff x="0" y="0"/>
          <a:chExt cx="0" cy="0"/>
        </a:xfrm>
      </p:grpSpPr>
      <p:sp>
        <p:nvSpPr>
          <p:cNvPr id="2" name="Rectangle 4"/>
          <p:cNvSpPr>
            <a:spLocks noGrp="1" noChangeArrowheads="1"/>
          </p:cNvSpPr>
          <p:nvPr>
            <p:ph type="sldNum" idx="10"/>
          </p:nvPr>
        </p:nvSpPr>
        <p:spPr>
          <a:ln/>
        </p:spPr>
        <p:txBody>
          <a:bodyPr/>
          <a:lstStyle>
            <a:lvl1pPr>
              <a:defRPr/>
            </a:lvl1pPr>
          </a:lstStyle>
          <a:p>
            <a:pPr>
              <a:defRPr/>
            </a:pPr>
            <a:fld id="{057A11DD-C941-4F63-9F51-411C0F9175B6}" type="slidenum">
              <a:rPr lang="pl-PL"/>
              <a:pPr>
                <a:defRPr/>
              </a:pPr>
              <a:t>‹#›</a:t>
            </a:fld>
            <a:endParaRPr lang="pl-PL"/>
          </a:p>
        </p:txBody>
      </p:sp>
      <p:sp>
        <p:nvSpPr>
          <p:cNvPr id="3" name="Rectangle 4"/>
          <p:cNvSpPr>
            <a:spLocks noGrp="1" noChangeArrowheads="1"/>
          </p:cNvSpPr>
          <p:nvPr>
            <p:ph type="sldNum" idx="11"/>
          </p:nvPr>
        </p:nvSpPr>
        <p:spPr>
          <a:ln/>
        </p:spPr>
        <p:txBody>
          <a:bodyPr/>
          <a:lstStyle>
            <a:lvl1pPr>
              <a:defRPr/>
            </a:lvl1pPr>
          </a:lstStyle>
          <a:p>
            <a:pPr>
              <a:defRPr/>
            </a:pPr>
            <a:fld id="{C448D811-49AE-4F3C-B975-0AFD06449623}" type="slidenum">
              <a:rPr lang="pl-PL"/>
              <a:pPr>
                <a:defRPr/>
              </a:pPr>
              <a:t>‹#›</a:t>
            </a:fld>
            <a:endParaRPr lang="pl-PL"/>
          </a:p>
        </p:txBody>
      </p:sp>
      <p:sp>
        <p:nvSpPr>
          <p:cNvPr id="4" name="Rectangle 4"/>
          <p:cNvSpPr>
            <a:spLocks noGrp="1" noChangeArrowheads="1"/>
          </p:cNvSpPr>
          <p:nvPr>
            <p:ph type="sldNum" idx="12"/>
          </p:nvPr>
        </p:nvSpPr>
        <p:spPr>
          <a:ln/>
        </p:spPr>
        <p:txBody>
          <a:bodyPr/>
          <a:lstStyle>
            <a:lvl1pPr>
              <a:defRPr/>
            </a:lvl1pPr>
          </a:lstStyle>
          <a:p>
            <a:pPr>
              <a:defRPr/>
            </a:pPr>
            <a:fld id="{A7F67106-272D-4227-A918-6A48B4A10D82}" type="slidenum">
              <a:rPr lang="pl-PL"/>
              <a:pPr>
                <a:defRPr/>
              </a:pPr>
              <a:t>‹#›</a:t>
            </a:fld>
            <a:endParaRPr lang="pl-PL"/>
          </a:p>
        </p:txBody>
      </p:sp>
      <p:sp>
        <p:nvSpPr>
          <p:cNvPr id="5" name="Rectangle 4"/>
          <p:cNvSpPr>
            <a:spLocks noGrp="1" noChangeArrowheads="1"/>
          </p:cNvSpPr>
          <p:nvPr>
            <p:ph type="sldNum" idx="13"/>
          </p:nvPr>
        </p:nvSpPr>
        <p:spPr>
          <a:ln/>
        </p:spPr>
        <p:txBody>
          <a:bodyPr/>
          <a:lstStyle>
            <a:lvl1pPr>
              <a:defRPr/>
            </a:lvl1pPr>
          </a:lstStyle>
          <a:p>
            <a:pPr>
              <a:defRPr/>
            </a:pPr>
            <a:fld id="{625A3D14-2A42-4979-8DCA-1FBC9A60FA38}" type="slidenum">
              <a:rPr lang="pl-PL"/>
              <a:pPr>
                <a:defRPr/>
              </a:pPr>
              <a:t>‹#›</a:t>
            </a:fld>
            <a:endParaRPr lang="pl-PL"/>
          </a:p>
        </p:txBody>
      </p:sp>
      <p:sp>
        <p:nvSpPr>
          <p:cNvPr id="6" name="Rectangle 4"/>
          <p:cNvSpPr>
            <a:spLocks noGrp="1" noChangeArrowheads="1"/>
          </p:cNvSpPr>
          <p:nvPr>
            <p:ph type="sldNum" idx="14"/>
          </p:nvPr>
        </p:nvSpPr>
        <p:spPr>
          <a:ln/>
        </p:spPr>
        <p:txBody>
          <a:bodyPr/>
          <a:lstStyle>
            <a:lvl1pPr>
              <a:defRPr/>
            </a:lvl1pPr>
          </a:lstStyle>
          <a:p>
            <a:pPr>
              <a:defRPr/>
            </a:pPr>
            <a:fld id="{23B479A4-E41A-4989-8D64-CA8A9E1D29AC}" type="slidenum">
              <a:rPr lang="pl-PL"/>
              <a:pPr>
                <a:defRPr/>
              </a:pPr>
              <a:t>‹#›</a:t>
            </a:fld>
            <a:endParaRPr lang="pl-PL"/>
          </a:p>
        </p:txBody>
      </p:sp>
      <p:sp>
        <p:nvSpPr>
          <p:cNvPr id="7" name="Rectangle 4"/>
          <p:cNvSpPr>
            <a:spLocks noGrp="1" noChangeArrowheads="1"/>
          </p:cNvSpPr>
          <p:nvPr>
            <p:ph type="sldNum" idx="15"/>
          </p:nvPr>
        </p:nvSpPr>
        <p:spPr>
          <a:ln/>
        </p:spPr>
        <p:txBody>
          <a:bodyPr/>
          <a:lstStyle>
            <a:lvl1pPr>
              <a:defRPr/>
            </a:lvl1pPr>
          </a:lstStyle>
          <a:p>
            <a:pPr>
              <a:defRPr/>
            </a:pPr>
            <a:fld id="{748A2192-78C1-4763-9572-A1D24960167A}" type="slidenum">
              <a:rPr lang="pl-PL"/>
              <a:pPr>
                <a:defRPr/>
              </a:pPr>
              <a:t>‹#›</a:t>
            </a:fld>
            <a:endParaRPr lang="pl-PL"/>
          </a:p>
        </p:txBody>
      </p:sp>
      <p:sp>
        <p:nvSpPr>
          <p:cNvPr id="8" name="Rectangle 4"/>
          <p:cNvSpPr>
            <a:spLocks noGrp="1" noChangeArrowheads="1"/>
          </p:cNvSpPr>
          <p:nvPr>
            <p:ph type="sldNum" idx="16"/>
          </p:nvPr>
        </p:nvSpPr>
        <p:spPr>
          <a:ln/>
        </p:spPr>
        <p:txBody>
          <a:bodyPr/>
          <a:lstStyle>
            <a:lvl1pPr>
              <a:defRPr/>
            </a:lvl1pPr>
          </a:lstStyle>
          <a:p>
            <a:pPr>
              <a:defRPr/>
            </a:pPr>
            <a:fld id="{482D30AD-77D9-4419-B520-9DB63A92F7E8}" type="slidenum">
              <a:rPr lang="pl-PL"/>
              <a:pPr>
                <a:defRPr/>
              </a:pPr>
              <a:t>‹#›</a:t>
            </a:fld>
            <a:endParaRPr lang="pl-PL"/>
          </a:p>
        </p:txBody>
      </p:sp>
      <p:sp>
        <p:nvSpPr>
          <p:cNvPr id="9" name="Rectangle 4"/>
          <p:cNvSpPr>
            <a:spLocks noGrp="1" noChangeArrowheads="1"/>
          </p:cNvSpPr>
          <p:nvPr>
            <p:ph type="sldNum" idx="17"/>
          </p:nvPr>
        </p:nvSpPr>
        <p:spPr>
          <a:ln/>
        </p:spPr>
        <p:txBody>
          <a:bodyPr/>
          <a:lstStyle>
            <a:lvl1pPr>
              <a:defRPr/>
            </a:lvl1pPr>
          </a:lstStyle>
          <a:p>
            <a:pPr>
              <a:defRPr/>
            </a:pPr>
            <a:fld id="{2BB063EC-1EC6-4B37-BE37-1E83B37D7F94}" type="slidenum">
              <a:rPr lang="pl-PL"/>
              <a:pPr>
                <a:defRPr/>
              </a:pPr>
              <a:t>‹#›</a:t>
            </a:fld>
            <a:endParaRPr lang="pl-PL"/>
          </a:p>
        </p:txBody>
      </p:sp>
      <p:sp>
        <p:nvSpPr>
          <p:cNvPr id="10" name="Rectangle 4"/>
          <p:cNvSpPr>
            <a:spLocks noGrp="1" noChangeArrowheads="1"/>
          </p:cNvSpPr>
          <p:nvPr>
            <p:ph type="sldNum" idx="18"/>
          </p:nvPr>
        </p:nvSpPr>
        <p:spPr>
          <a:ln/>
        </p:spPr>
        <p:txBody>
          <a:bodyPr/>
          <a:lstStyle>
            <a:lvl1pPr>
              <a:defRPr/>
            </a:lvl1pPr>
          </a:lstStyle>
          <a:p>
            <a:pPr>
              <a:defRPr/>
            </a:pPr>
            <a:fld id="{BDC49FC7-BFE3-4D53-9AE3-2181A8695BE7}" type="slidenum">
              <a:rPr lang="pl-PL"/>
              <a:pPr>
                <a:defRPr/>
              </a:pPr>
              <a:t>‹#›</a:t>
            </a:fld>
            <a:endParaRPr lang="pl-PL"/>
          </a:p>
        </p:txBody>
      </p:sp>
      <p:sp>
        <p:nvSpPr>
          <p:cNvPr id="11" name="Rectangle 4"/>
          <p:cNvSpPr>
            <a:spLocks noGrp="1" noChangeArrowheads="1"/>
          </p:cNvSpPr>
          <p:nvPr>
            <p:ph type="sldNum" idx="19"/>
          </p:nvPr>
        </p:nvSpPr>
        <p:spPr>
          <a:ln/>
        </p:spPr>
        <p:txBody>
          <a:bodyPr/>
          <a:lstStyle>
            <a:lvl1pPr>
              <a:defRPr/>
            </a:lvl1pPr>
          </a:lstStyle>
          <a:p>
            <a:pPr>
              <a:defRPr/>
            </a:pPr>
            <a:fld id="{723D369F-4194-4988-9A6E-A5C1BB176FBA}" type="slidenum">
              <a:rPr lang="pl-PL"/>
              <a:pPr>
                <a:defRPr/>
              </a:pPr>
              <a:t>‹#›</a:t>
            </a:fld>
            <a:endParaRPr lang="pl-PL"/>
          </a:p>
        </p:txBody>
      </p:sp>
      <p:sp>
        <p:nvSpPr>
          <p:cNvPr id="12" name="Rectangle 4"/>
          <p:cNvSpPr>
            <a:spLocks noGrp="1" noChangeArrowheads="1"/>
          </p:cNvSpPr>
          <p:nvPr>
            <p:ph type="sldNum" idx="20"/>
          </p:nvPr>
        </p:nvSpPr>
        <p:spPr>
          <a:ln/>
        </p:spPr>
        <p:txBody>
          <a:bodyPr/>
          <a:lstStyle>
            <a:lvl1pPr>
              <a:defRPr/>
            </a:lvl1pPr>
          </a:lstStyle>
          <a:p>
            <a:pPr>
              <a:defRPr/>
            </a:pPr>
            <a:fld id="{D9976BD9-6062-4D0D-902D-9C47DC51AAE4}" type="slidenum">
              <a:rPr lang="pl-PL"/>
              <a:pPr>
                <a:defRPr/>
              </a:pPr>
              <a:t>‹#›</a:t>
            </a:fld>
            <a:endParaRPr lang="pl-PL"/>
          </a:p>
        </p:txBody>
      </p:sp>
      <p:sp>
        <p:nvSpPr>
          <p:cNvPr id="13" name="Rectangle 4"/>
          <p:cNvSpPr>
            <a:spLocks noGrp="1" noChangeArrowheads="1"/>
          </p:cNvSpPr>
          <p:nvPr>
            <p:ph type="sldNum" idx="21"/>
          </p:nvPr>
        </p:nvSpPr>
        <p:spPr>
          <a:ln/>
        </p:spPr>
        <p:txBody>
          <a:bodyPr/>
          <a:lstStyle>
            <a:lvl1pPr>
              <a:defRPr/>
            </a:lvl1pPr>
          </a:lstStyle>
          <a:p>
            <a:pPr>
              <a:defRPr/>
            </a:pPr>
            <a:fld id="{9C370084-95D7-4EBE-A13D-C224A0D45FA5}" type="slidenum">
              <a:rPr lang="pl-PL"/>
              <a:pPr>
                <a:defRPr/>
              </a:pPr>
              <a:t>‹#›</a:t>
            </a:fld>
            <a:endParaRPr lang="pl-PL"/>
          </a:p>
        </p:txBody>
      </p:sp>
      <p:sp>
        <p:nvSpPr>
          <p:cNvPr id="14" name="Rectangle 4"/>
          <p:cNvSpPr>
            <a:spLocks noGrp="1" noChangeArrowheads="1"/>
          </p:cNvSpPr>
          <p:nvPr>
            <p:ph type="sldNum" idx="22"/>
          </p:nvPr>
        </p:nvSpPr>
        <p:spPr>
          <a:ln/>
        </p:spPr>
        <p:txBody>
          <a:bodyPr/>
          <a:lstStyle>
            <a:lvl1pPr>
              <a:defRPr/>
            </a:lvl1pPr>
          </a:lstStyle>
          <a:p>
            <a:pPr>
              <a:defRPr/>
            </a:pPr>
            <a:fld id="{DFC41290-9B4D-4F34-9C8B-96BB0836B480}" type="slidenum">
              <a:rPr lang="pl-PL"/>
              <a:pPr>
                <a:defRPr/>
              </a:pPr>
              <a:t>‹#›</a:t>
            </a:fld>
            <a:endParaRPr lang="pl-PL"/>
          </a:p>
        </p:txBody>
      </p:sp>
      <p:sp>
        <p:nvSpPr>
          <p:cNvPr id="15" name="Rectangle 4"/>
          <p:cNvSpPr>
            <a:spLocks noGrp="1" noChangeArrowheads="1"/>
          </p:cNvSpPr>
          <p:nvPr>
            <p:ph type="sldNum" idx="23"/>
          </p:nvPr>
        </p:nvSpPr>
        <p:spPr>
          <a:ln/>
        </p:spPr>
        <p:txBody>
          <a:bodyPr/>
          <a:lstStyle>
            <a:lvl1pPr>
              <a:defRPr/>
            </a:lvl1pPr>
          </a:lstStyle>
          <a:p>
            <a:pPr>
              <a:defRPr/>
            </a:pPr>
            <a:fld id="{AF4FCD41-0B4E-4008-8BD0-8539E5D40C5D}" type="slidenum">
              <a:rPr lang="pl-PL"/>
              <a:pPr>
                <a:defRPr/>
              </a:pPr>
              <a:t>‹#›</a:t>
            </a:fld>
            <a:endParaRPr lang="pl-PL"/>
          </a:p>
        </p:txBody>
      </p:sp>
      <p:sp>
        <p:nvSpPr>
          <p:cNvPr id="16" name="Rectangle 4"/>
          <p:cNvSpPr>
            <a:spLocks noGrp="1" noChangeArrowheads="1"/>
          </p:cNvSpPr>
          <p:nvPr>
            <p:ph type="sldNum" idx="24"/>
          </p:nvPr>
        </p:nvSpPr>
        <p:spPr>
          <a:ln/>
        </p:spPr>
        <p:txBody>
          <a:bodyPr/>
          <a:lstStyle>
            <a:lvl1pPr>
              <a:defRPr/>
            </a:lvl1pPr>
          </a:lstStyle>
          <a:p>
            <a:pPr>
              <a:defRPr/>
            </a:pPr>
            <a:fld id="{189D5D88-E8B9-4C6B-A1A8-515CBE62D854}" type="slidenum">
              <a:rPr lang="pl-PL"/>
              <a:pPr>
                <a:defRPr/>
              </a:pPr>
              <a:t>‹#›</a:t>
            </a:fld>
            <a:endParaRPr lang="pl-PL"/>
          </a:p>
        </p:txBody>
      </p:sp>
      <p:sp>
        <p:nvSpPr>
          <p:cNvPr id="17" name="Rectangle 4"/>
          <p:cNvSpPr>
            <a:spLocks noGrp="1" noChangeArrowheads="1"/>
          </p:cNvSpPr>
          <p:nvPr>
            <p:ph type="sldNum" idx="25"/>
          </p:nvPr>
        </p:nvSpPr>
        <p:spPr>
          <a:ln/>
        </p:spPr>
        <p:txBody>
          <a:bodyPr/>
          <a:lstStyle>
            <a:lvl1pPr>
              <a:defRPr/>
            </a:lvl1pPr>
          </a:lstStyle>
          <a:p>
            <a:pPr>
              <a:defRPr/>
            </a:pPr>
            <a:fld id="{67078845-1D24-4D8A-92AB-52A50E670DAD}" type="slidenum">
              <a:rPr lang="pl-PL"/>
              <a:pPr>
                <a:defRPr/>
              </a:pPr>
              <a:t>‹#›</a:t>
            </a:fld>
            <a:endParaRPr lang="pl-PL"/>
          </a:p>
        </p:txBody>
      </p:sp>
      <p:sp>
        <p:nvSpPr>
          <p:cNvPr id="18" name="Rectangle 4"/>
          <p:cNvSpPr>
            <a:spLocks noGrp="1" noChangeArrowheads="1"/>
          </p:cNvSpPr>
          <p:nvPr>
            <p:ph type="sldNum" idx="26"/>
          </p:nvPr>
        </p:nvSpPr>
        <p:spPr>
          <a:ln/>
        </p:spPr>
        <p:txBody>
          <a:bodyPr/>
          <a:lstStyle>
            <a:lvl1pPr>
              <a:defRPr/>
            </a:lvl1pPr>
          </a:lstStyle>
          <a:p>
            <a:pPr>
              <a:defRPr/>
            </a:pPr>
            <a:fld id="{38DD0F39-680F-4465-ACEA-6C6B4A3049F7}" type="slidenum">
              <a:rPr lang="pl-PL"/>
              <a:pPr>
                <a:defRPr/>
              </a:pPr>
              <a:t>‹#›</a:t>
            </a:fld>
            <a:endParaRPr lang="pl-PL"/>
          </a:p>
        </p:txBody>
      </p:sp>
    </p:spTree>
    <p:extLst>
      <p:ext uri="{BB962C8B-B14F-4D97-AF65-F5344CB8AC3E}">
        <p14:creationId xmlns:p14="http://schemas.microsoft.com/office/powerpoint/2010/main" val="4005459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EEFF1A9-3F7D-4E83-885B-91F4205879FA}" type="datetimeFigureOut">
              <a:rPr lang="pl-PL" smtClean="0"/>
              <a:t>05.10.2022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2203200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CEEFF1A9-3F7D-4E83-885B-91F4205879FA}" type="datetimeFigureOut">
              <a:rPr lang="pl-PL" smtClean="0"/>
              <a:t>05.10.2022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271342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CEEFF1A9-3F7D-4E83-885B-91F4205879FA}" type="datetimeFigureOut">
              <a:rPr lang="pl-PL" smtClean="0"/>
              <a:t>05.10.2022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149314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CEEFF1A9-3F7D-4E83-885B-91F4205879FA}" type="datetimeFigureOut">
              <a:rPr lang="pl-PL" smtClean="0"/>
              <a:t>05.10.2022</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30379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CEEFF1A9-3F7D-4E83-885B-91F4205879FA}" type="datetimeFigureOut">
              <a:rPr lang="pl-PL" smtClean="0"/>
              <a:t>05.10.2022</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333756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EEFF1A9-3F7D-4E83-885B-91F4205879FA}" type="datetimeFigureOut">
              <a:rPr lang="pl-PL" smtClean="0"/>
              <a:t>05.10.2022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87997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EEFF1A9-3F7D-4E83-885B-91F4205879FA}" type="datetimeFigureOut">
              <a:rPr lang="pl-PL" smtClean="0"/>
              <a:t>05.10.2022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48578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CEEFF1A9-3F7D-4E83-885B-91F4205879FA}" type="datetimeFigureOut">
              <a:rPr lang="pl-PL" smtClean="0"/>
              <a:t>05.10.2022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2FAB7B8-05BC-43AB-A87A-024DD2B0B2A2}" type="slidenum">
              <a:rPr lang="pl-PL" smtClean="0"/>
              <a:t>‹#›</a:t>
            </a:fld>
            <a:endParaRPr lang="pl-PL"/>
          </a:p>
        </p:txBody>
      </p:sp>
    </p:spTree>
    <p:extLst>
      <p:ext uri="{BB962C8B-B14F-4D97-AF65-F5344CB8AC3E}">
        <p14:creationId xmlns:p14="http://schemas.microsoft.com/office/powerpoint/2010/main" val="137341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FF1A9-3F7D-4E83-885B-91F4205879FA}" type="datetimeFigureOut">
              <a:rPr lang="pl-PL" smtClean="0"/>
              <a:t>05.10.2022</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AB7B8-05BC-43AB-A87A-024DD2B0B2A2}" type="slidenum">
              <a:rPr lang="pl-PL" smtClean="0"/>
              <a:t>‹#›</a:t>
            </a:fld>
            <a:endParaRPr lang="pl-PL"/>
          </a:p>
        </p:txBody>
      </p:sp>
    </p:spTree>
    <p:extLst>
      <p:ext uri="{BB962C8B-B14F-4D97-AF65-F5344CB8AC3E}">
        <p14:creationId xmlns:p14="http://schemas.microsoft.com/office/powerpoint/2010/main" val="3156153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Łącznik prosty 9"/>
          <p:cNvCxnSpPr/>
          <p:nvPr/>
        </p:nvCxnSpPr>
        <p:spPr>
          <a:xfrm>
            <a:off x="0" y="1098550"/>
            <a:ext cx="12192000" cy="0"/>
          </a:xfrm>
          <a:prstGeom prst="line">
            <a:avLst/>
          </a:prstGeom>
          <a:ln w="19050">
            <a:solidFill>
              <a:srgbClr val="0099CC"/>
            </a:solidFill>
          </a:ln>
        </p:spPr>
        <p:style>
          <a:lnRef idx="1">
            <a:schemeClr val="accent1"/>
          </a:lnRef>
          <a:fillRef idx="0">
            <a:schemeClr val="accent1"/>
          </a:fillRef>
          <a:effectRef idx="0">
            <a:schemeClr val="accent1"/>
          </a:effectRef>
          <a:fontRef idx="minor">
            <a:schemeClr val="tx1"/>
          </a:fontRef>
        </p:style>
      </p:cxnSp>
      <p:sp>
        <p:nvSpPr>
          <p:cNvPr id="11" name="Podtytuł 2"/>
          <p:cNvSpPr txBox="1">
            <a:spLocks/>
          </p:cNvSpPr>
          <p:nvPr/>
        </p:nvSpPr>
        <p:spPr>
          <a:xfrm>
            <a:off x="4656668" y="6308725"/>
            <a:ext cx="2859617" cy="361950"/>
          </a:xfrm>
          <a:prstGeom prst="rect">
            <a:avLst/>
          </a:prstGeom>
        </p:spPr>
        <p:txBody>
          <a:bodyPr anchor="ctr"/>
          <a:lstStyle/>
          <a:p>
            <a:pPr algn="ctr" fontAlgn="auto">
              <a:spcBef>
                <a:spcPts val="0"/>
              </a:spcBef>
              <a:spcAft>
                <a:spcPts val="0"/>
              </a:spcAft>
              <a:buFont typeface="Arial" pitchFamily="34" charset="0"/>
              <a:buNone/>
              <a:defRPr/>
            </a:pPr>
            <a:r>
              <a:rPr lang="pl-PL" sz="1800" b="1" dirty="0" err="1">
                <a:solidFill>
                  <a:srgbClr val="336699"/>
                </a:solidFill>
                <a:latin typeface="Arial" pitchFamily="34" charset="0"/>
                <a:cs typeface="Arial" pitchFamily="34" charset="0"/>
              </a:rPr>
              <a:t>www.pip.gov.pl</a:t>
            </a:r>
            <a:endParaRPr lang="pl-PL" sz="1800" b="1" dirty="0">
              <a:solidFill>
                <a:srgbClr val="336699"/>
              </a:solidFill>
              <a:latin typeface="Arial" pitchFamily="34" charset="0"/>
              <a:cs typeface="Arial" pitchFamily="34" charset="0"/>
            </a:endParaRPr>
          </a:p>
        </p:txBody>
      </p:sp>
      <p:sp>
        <p:nvSpPr>
          <p:cNvPr id="5" name="Symbol zastępczy numeru slajdu 5"/>
          <p:cNvSpPr>
            <a:spLocks noGrp="1"/>
          </p:cNvSpPr>
          <p:nvPr>
            <p:ph type="sldNum" sz="quarter" idx="4"/>
          </p:nvPr>
        </p:nvSpPr>
        <p:spPr>
          <a:xfrm>
            <a:off x="10883900" y="6376989"/>
            <a:ext cx="685800" cy="365125"/>
          </a:xfrm>
          <a:prstGeom prst="rect">
            <a:avLst/>
          </a:prstGeom>
        </p:spPr>
        <p:txBody>
          <a:bodyPr/>
          <a:lstStyle>
            <a:lvl1pPr algn="l" rtl="0" fontAlgn="base">
              <a:spcBef>
                <a:spcPct val="0"/>
              </a:spcBef>
              <a:spcAft>
                <a:spcPct val="0"/>
              </a:spcAft>
              <a:defRPr lang="pl-PL" kern="1200">
                <a:solidFill>
                  <a:schemeClr val="tx2"/>
                </a:solidFill>
                <a:latin typeface="Arial" charset="0"/>
                <a:ea typeface="+mn-ea"/>
                <a:cs typeface="+mn-cs"/>
              </a:defRPr>
            </a:lvl1pPr>
          </a:lstStyle>
          <a:p>
            <a:pPr>
              <a:defRPr/>
            </a:pPr>
            <a:fld id="{3F9AB506-CADF-48CA-9966-C5806BCA2280}" type="slidenum">
              <a:rPr/>
              <a:pPr>
                <a:defRPr/>
              </a:pPr>
              <a:t>‹#›</a:t>
            </a:fld>
            <a:endParaRPr/>
          </a:p>
        </p:txBody>
      </p:sp>
    </p:spTree>
    <p:extLst>
      <p:ext uri="{BB962C8B-B14F-4D97-AF65-F5344CB8AC3E}">
        <p14:creationId xmlns:p14="http://schemas.microsoft.com/office/powerpoint/2010/main" val="395391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rtl="0" eaLnBrk="0" fontAlgn="base" hangingPunct="0">
        <a:spcBef>
          <a:spcPct val="0"/>
        </a:spcBef>
        <a:spcAft>
          <a:spcPct val="0"/>
        </a:spcAft>
        <a:defRPr sz="4400" kern="1200">
          <a:solidFill>
            <a:srgbClr val="336699"/>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336699"/>
          </a:solidFill>
          <a:latin typeface="Arial" charset="0"/>
          <a:cs typeface="Arial" charset="0"/>
        </a:defRPr>
      </a:lvl2pPr>
      <a:lvl3pPr algn="ctr" rtl="0" eaLnBrk="0" fontAlgn="base" hangingPunct="0">
        <a:spcBef>
          <a:spcPct val="0"/>
        </a:spcBef>
        <a:spcAft>
          <a:spcPct val="0"/>
        </a:spcAft>
        <a:defRPr sz="4400">
          <a:solidFill>
            <a:srgbClr val="336699"/>
          </a:solidFill>
          <a:latin typeface="Arial" charset="0"/>
          <a:cs typeface="Arial" charset="0"/>
        </a:defRPr>
      </a:lvl3pPr>
      <a:lvl4pPr algn="ctr" rtl="0" eaLnBrk="0" fontAlgn="base" hangingPunct="0">
        <a:spcBef>
          <a:spcPct val="0"/>
        </a:spcBef>
        <a:spcAft>
          <a:spcPct val="0"/>
        </a:spcAft>
        <a:defRPr sz="4400">
          <a:solidFill>
            <a:srgbClr val="336699"/>
          </a:solidFill>
          <a:latin typeface="Arial" charset="0"/>
          <a:cs typeface="Arial" charset="0"/>
        </a:defRPr>
      </a:lvl4pPr>
      <a:lvl5pPr algn="ctr" rtl="0" eaLnBrk="0" fontAlgn="base" hangingPunct="0">
        <a:spcBef>
          <a:spcPct val="0"/>
        </a:spcBef>
        <a:spcAft>
          <a:spcPct val="0"/>
        </a:spcAft>
        <a:defRPr sz="4400">
          <a:solidFill>
            <a:srgbClr val="336699"/>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D0D0D"/>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D0D0D"/>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D0D0D"/>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D0D0D"/>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D0D0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kadry.infor.pl/tematy/ubezpieczeni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kadry.infor.pl/tematy/pracodawc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ojafirma.infor.pl/tematy/projekt/"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1D432D5-857E-4AD2-BAB3-298B411B7B0A}"/>
              </a:ext>
            </a:extLst>
          </p:cNvPr>
          <p:cNvSpPr>
            <a:spLocks noGrp="1"/>
          </p:cNvSpPr>
          <p:nvPr>
            <p:ph idx="1"/>
          </p:nvPr>
        </p:nvSpPr>
        <p:spPr/>
        <p:txBody>
          <a:bodyPr>
            <a:normAutofit fontScale="32500" lnSpcReduction="20000"/>
          </a:bodyPr>
          <a:lstStyle/>
          <a:p>
            <a:endParaRPr lang="pl-PL" dirty="0"/>
          </a:p>
          <a:p>
            <a:pPr marL="0" indent="0" algn="just">
              <a:spcBef>
                <a:spcPts val="1200"/>
              </a:spcBef>
              <a:spcAft>
                <a:spcPts val="600"/>
              </a:spcAft>
              <a:buNone/>
            </a:pPr>
            <a:r>
              <a:rPr lang="pl-PL" sz="8000" b="1" dirty="0"/>
              <a:t>Prawne i praktyczne aspekty kontroli legalności zatrudnienia i powierzania pracy cudzoziemcom na przykładzie doświadczeń Okręgowego Inspektoratu Pracy w Gdańsku. </a:t>
            </a:r>
          </a:p>
          <a:p>
            <a:pPr marL="0" indent="0">
              <a:buNone/>
            </a:pPr>
            <a:endParaRPr lang="pl-PL" sz="4500" b="1" dirty="0"/>
          </a:p>
          <a:p>
            <a:pPr marL="0" indent="0">
              <a:buNone/>
            </a:pPr>
            <a:endParaRPr lang="pl-PL" b="1" dirty="0"/>
          </a:p>
          <a:p>
            <a:pPr marL="0" indent="0">
              <a:buNone/>
            </a:pPr>
            <a:endParaRPr lang="pl-PL" sz="2000" b="1" dirty="0"/>
          </a:p>
          <a:p>
            <a:pPr marL="0" indent="0">
              <a:buNone/>
            </a:pPr>
            <a:endParaRPr lang="pl-PL" sz="2000" b="1" dirty="0"/>
          </a:p>
          <a:p>
            <a:pPr marL="0" indent="0">
              <a:buNone/>
            </a:pPr>
            <a:endParaRPr lang="pl-PL" sz="2000" b="1" dirty="0"/>
          </a:p>
          <a:p>
            <a:pPr marL="0" indent="0">
              <a:buNone/>
            </a:pPr>
            <a:r>
              <a:rPr lang="pl-PL" sz="4300" b="1" dirty="0"/>
              <a:t>Dorota Janczuk</a:t>
            </a:r>
          </a:p>
          <a:p>
            <a:pPr marL="0" indent="0">
              <a:buNone/>
            </a:pPr>
            <a:r>
              <a:rPr lang="pl-PL" sz="4300" b="1" dirty="0"/>
              <a:t>Inspektor Pracy </a:t>
            </a:r>
          </a:p>
          <a:p>
            <a:pPr marL="0" indent="0">
              <a:buNone/>
            </a:pPr>
            <a:r>
              <a:rPr lang="pl-PL" sz="4300" b="1" dirty="0"/>
              <a:t>Okręgowy Inspektorat Pracy w Gdańsku</a:t>
            </a:r>
          </a:p>
          <a:p>
            <a:pPr marL="0" indent="0">
              <a:buNone/>
            </a:pPr>
            <a:r>
              <a:rPr lang="pl-PL" sz="4300" b="1" dirty="0"/>
              <a:t>Oddział w Gdyni</a:t>
            </a:r>
          </a:p>
          <a:p>
            <a:pPr marL="0" indent="0">
              <a:buNone/>
            </a:pPr>
            <a:r>
              <a:rPr lang="pl-PL" sz="4300" b="1" dirty="0"/>
              <a:t>ul. Witomińska 19</a:t>
            </a:r>
          </a:p>
          <a:p>
            <a:pPr marL="0" indent="0">
              <a:buNone/>
            </a:pPr>
            <a:r>
              <a:rPr lang="pl-PL" sz="4300" b="1" dirty="0"/>
              <a:t>81-311 Gdynia</a:t>
            </a:r>
          </a:p>
          <a:p>
            <a:pPr marL="0" indent="0">
              <a:buNone/>
            </a:pPr>
            <a:r>
              <a:rPr lang="pl-PL" sz="2000" b="1" dirty="0"/>
              <a:t>								</a:t>
            </a:r>
            <a:r>
              <a:rPr lang="pl-PL" sz="3700" b="1" dirty="0"/>
              <a:t>Gdynia, dn. 05.10.2022 r.</a:t>
            </a:r>
            <a:endParaRPr lang="pl-PL" sz="2000" dirty="0"/>
          </a:p>
        </p:txBody>
      </p:sp>
      <p:pic>
        <p:nvPicPr>
          <p:cNvPr id="4" name="Picture 6" descr="Znalezione obrazy dla zapytania Pa&amp;nacute;stwowa Inspekcja Pracy obrazy">
            <a:extLst>
              <a:ext uri="{FF2B5EF4-FFF2-40B4-BE49-F238E27FC236}">
                <a16:creationId xmlns:a16="http://schemas.microsoft.com/office/drawing/2014/main" id="{363BFD63-DCD9-41C7-BC6E-00B3781875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362" y="3711744"/>
            <a:ext cx="1462200" cy="1462200"/>
          </a:xfrm>
          <a:prstGeom prst="rect">
            <a:avLst/>
          </a:prstGeom>
          <a:noFill/>
          <a:extLst>
            <a:ext uri="{909E8E84-426E-40DD-AFC4-6F175D3DCCD1}">
              <a14:hiddenFill xmlns:a14="http://schemas.microsoft.com/office/drawing/2010/main">
                <a:solidFill>
                  <a:srgbClr val="FFFFFF"/>
                </a:solidFill>
              </a14:hiddenFill>
            </a:ext>
          </a:extLst>
        </p:spPr>
      </p:pic>
      <p:pic>
        <p:nvPicPr>
          <p:cNvPr id="6" name="Obraz 5">
            <a:extLst>
              <a:ext uri="{FF2B5EF4-FFF2-40B4-BE49-F238E27FC236}">
                <a16:creationId xmlns:a16="http://schemas.microsoft.com/office/drawing/2014/main" id="{A3B6D21D-E061-4FFD-9D5C-BD26AEEE5BB3}"/>
              </a:ext>
            </a:extLst>
          </p:cNvPr>
          <p:cNvPicPr>
            <a:picLocks noChangeAspect="1"/>
          </p:cNvPicPr>
          <p:nvPr/>
        </p:nvPicPr>
        <p:blipFill>
          <a:blip r:embed="rId3"/>
          <a:stretch>
            <a:fillRect/>
          </a:stretch>
        </p:blipFill>
        <p:spPr>
          <a:xfrm>
            <a:off x="722790" y="450218"/>
            <a:ext cx="10515600" cy="1067864"/>
          </a:xfrm>
          <a:prstGeom prst="rect">
            <a:avLst/>
          </a:prstGeom>
        </p:spPr>
      </p:pic>
    </p:spTree>
    <p:extLst>
      <p:ext uri="{BB962C8B-B14F-4D97-AF65-F5344CB8AC3E}">
        <p14:creationId xmlns:p14="http://schemas.microsoft.com/office/powerpoint/2010/main" val="46698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4C72A3B-A30D-45F1-8EC4-EAB99AF8CAB6}"/>
              </a:ext>
            </a:extLst>
          </p:cNvPr>
          <p:cNvSpPr>
            <a:spLocks noGrp="1"/>
          </p:cNvSpPr>
          <p:nvPr>
            <p:ph idx="1"/>
          </p:nvPr>
        </p:nvSpPr>
        <p:spPr>
          <a:xfrm>
            <a:off x="767179" y="642359"/>
            <a:ext cx="10515600" cy="5573281"/>
          </a:xfrm>
        </p:spPr>
        <p:txBody>
          <a:bodyPr>
            <a:normAutofit fontScale="77500" lnSpcReduction="20000"/>
          </a:bodyPr>
          <a:lstStyle/>
          <a:p>
            <a:pPr marL="0" indent="0">
              <a:buNone/>
            </a:pPr>
            <a:r>
              <a:rPr lang="pl-PL" dirty="0"/>
              <a:t>6. Kto nie dopełnia obowiązku, o którym mowa w art. 88i, podlega karze grzywny nie niższej niż 100 zł.</a:t>
            </a:r>
          </a:p>
          <a:p>
            <a:pPr marL="0" indent="0">
              <a:buNone/>
            </a:pPr>
            <a:r>
              <a:rPr lang="pl-PL" b="1" dirty="0"/>
              <a:t>-Art.  88i.  [Obowiązek poinformowania wojewody]</a:t>
            </a:r>
            <a:endParaRPr lang="pl-PL" dirty="0"/>
          </a:p>
          <a:p>
            <a:r>
              <a:rPr lang="pl-PL" dirty="0"/>
              <a:t>w terminie 7 dni pisemnie powiadamia wojewodę, który wydał zezwolenie na pracę, o następujących okolicznościach:</a:t>
            </a:r>
          </a:p>
          <a:p>
            <a:r>
              <a:rPr lang="pl-PL" dirty="0"/>
              <a:t>1) cudzoziemiec rozpoczął pracę o innym charakterze lub na innym stanowisku niż określone w zezwoleniu na pracę, na warunkach, o których mowa w art. 88f ust. 1b;</a:t>
            </a:r>
          </a:p>
          <a:p>
            <a:r>
              <a:rPr lang="pl-PL" dirty="0"/>
              <a:t>2) nastąpiła zmiana siedziby lub miejsca zamieszkania, nazwy lub formy prawnej podmiotu powierzającego cudzoziemcowi wykonywanie pracy lub przejęcie zakładu pracy lub jego części przez innego pracodawcę;</a:t>
            </a:r>
          </a:p>
          <a:p>
            <a:r>
              <a:rPr lang="pl-PL" dirty="0"/>
              <a:t>3) nastąpiło przejście zakładu pracy lub jego części na innego pracodawcę;</a:t>
            </a:r>
          </a:p>
          <a:p>
            <a:r>
              <a:rPr lang="pl-PL" dirty="0"/>
              <a:t>4) zmieniła się osoba reprezentująca pracodawcę, o której mowa w art. 88c ust. 6 pkt 3;</a:t>
            </a:r>
          </a:p>
          <a:p>
            <a:r>
              <a:rPr lang="pl-PL" dirty="0"/>
              <a:t>5) cudzoziemiec nie podjął pracy w okresie 3 miesięcy od początkowej daty ważności zezwolenia na pracę;</a:t>
            </a:r>
          </a:p>
          <a:p>
            <a:r>
              <a:rPr lang="pl-PL" dirty="0"/>
              <a:t>6) cudzoziemiec przerwał pracę na okres przekraczający 3 miesiące;</a:t>
            </a:r>
          </a:p>
          <a:p>
            <a:r>
              <a:rPr lang="pl-PL" dirty="0"/>
              <a:t>7) cudzoziemiec zakończył pracę wcześniej niż 3 miesiące przed upływem okresu ważności zezwolenia na pracę.</a:t>
            </a:r>
          </a:p>
          <a:p>
            <a:pPr marL="0" indent="0">
              <a:buNone/>
            </a:pPr>
            <a:endParaRPr lang="pl-PL" dirty="0"/>
          </a:p>
          <a:p>
            <a:endParaRPr lang="pl-PL" dirty="0"/>
          </a:p>
        </p:txBody>
      </p:sp>
    </p:spTree>
    <p:extLst>
      <p:ext uri="{BB962C8B-B14F-4D97-AF65-F5344CB8AC3E}">
        <p14:creationId xmlns:p14="http://schemas.microsoft.com/office/powerpoint/2010/main" val="290942073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87658" y="0"/>
            <a:ext cx="11416684" cy="4378037"/>
          </a:xfrm>
        </p:spPr>
        <p:txBody>
          <a:bodyPr>
            <a:normAutofit/>
          </a:bodyPr>
          <a:lstStyle/>
          <a:p>
            <a:pPr>
              <a:lnSpc>
                <a:spcPct val="100000"/>
              </a:lnSpc>
              <a:spcBef>
                <a:spcPts val="600"/>
              </a:spcBef>
              <a:spcAft>
                <a:spcPts val="600"/>
              </a:spcAft>
            </a:pPr>
            <a:r>
              <a:rPr lang="pl-PL" sz="4800" b="1" dirty="0">
                <a:latin typeface="Arial" panose="020B0604020202020204" pitchFamily="34" charset="0"/>
                <a:ea typeface="Arial" panose="020B0604020202020204" pitchFamily="34" charset="0"/>
                <a:cs typeface="Arial" panose="020B0604020202020204" pitchFamily="34" charset="0"/>
              </a:rPr>
              <a:t>Gdy cudzoziemiec pracuje </a:t>
            </a:r>
            <a:br>
              <a:rPr lang="pl-PL" sz="4800" b="1" dirty="0">
                <a:latin typeface="Arial" panose="020B0604020202020204" pitchFamily="34" charset="0"/>
                <a:ea typeface="Arial" panose="020B0604020202020204" pitchFamily="34" charset="0"/>
                <a:cs typeface="Arial" panose="020B0604020202020204" pitchFamily="34" charset="0"/>
              </a:rPr>
            </a:br>
            <a:r>
              <a:rPr lang="pl-PL" sz="4800" b="1" dirty="0">
                <a:latin typeface="Arial" panose="020B0604020202020204" pitchFamily="34" charset="0"/>
                <a:ea typeface="Arial" panose="020B0604020202020204" pitchFamily="34" charset="0"/>
                <a:cs typeface="Arial" panose="020B0604020202020204" pitchFamily="34" charset="0"/>
              </a:rPr>
              <a:t>na podstawie </a:t>
            </a:r>
            <a:r>
              <a:rPr lang="pl-PL" sz="4800" b="1" dirty="0">
                <a:highlight>
                  <a:srgbClr val="FFFF00"/>
                </a:highlight>
                <a:latin typeface="Arial" panose="020B0604020202020204" pitchFamily="34" charset="0"/>
                <a:ea typeface="Arial" panose="020B0604020202020204" pitchFamily="34" charset="0"/>
                <a:cs typeface="Arial" panose="020B0604020202020204" pitchFamily="34" charset="0"/>
              </a:rPr>
              <a:t>umowy o pracę…</a:t>
            </a:r>
            <a:br>
              <a:rPr lang="pl-PL" sz="4800" b="1" dirty="0">
                <a:highlight>
                  <a:srgbClr val="FFFF00"/>
                </a:highlight>
                <a:latin typeface="Arial" panose="020B0604020202020204" pitchFamily="34" charset="0"/>
                <a:ea typeface="Arial" panose="020B0604020202020204" pitchFamily="34" charset="0"/>
                <a:cs typeface="Arial" panose="020B0604020202020204" pitchFamily="34" charset="0"/>
              </a:rPr>
            </a:br>
            <a:endParaRPr lang="pl-PL" sz="4800" b="1" i="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9085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836" y="-110834"/>
            <a:ext cx="11757891" cy="1385454"/>
          </a:xfrm>
        </p:spPr>
        <p:txBody>
          <a:bodyPr>
            <a:normAutofit/>
          </a:bodyPr>
          <a:lstStyle/>
          <a:p>
            <a:pPr algn="ctr"/>
            <a:r>
              <a:rPr lang="pl-PL" sz="3600" b="1" dirty="0">
                <a:highlight>
                  <a:srgbClr val="FFFF00"/>
                </a:highlight>
                <a:latin typeface="Arial" panose="020B0604020202020204" pitchFamily="34" charset="0"/>
                <a:cs typeface="Arial" panose="020B0604020202020204" pitchFamily="34" charset="0"/>
              </a:rPr>
              <a:t>Godziny nadliczbowe</a:t>
            </a:r>
          </a:p>
        </p:txBody>
      </p:sp>
      <p:sp>
        <p:nvSpPr>
          <p:cNvPr id="3" name="Symbol zastępczy zawartości 2"/>
          <p:cNvSpPr>
            <a:spLocks noGrp="1"/>
          </p:cNvSpPr>
          <p:nvPr>
            <p:ph idx="1"/>
          </p:nvPr>
        </p:nvSpPr>
        <p:spPr>
          <a:xfrm>
            <a:off x="0" y="1191493"/>
            <a:ext cx="12192000" cy="5265056"/>
          </a:xfrm>
        </p:spPr>
        <p:txBody>
          <a:bodyPr>
            <a:noAutofit/>
          </a:bodyPr>
          <a:lstStyle/>
          <a:p>
            <a:pPr>
              <a:spcBef>
                <a:spcPts val="0"/>
              </a:spcBef>
              <a:spcAft>
                <a:spcPts val="12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W przypadku zatrudnienia cudzoziemca na podstawie umowy o pracę powierzanie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mu pracy w godzinach nadliczbowych w rozumieniu Kodeksu pracy </a:t>
            </a:r>
            <a:r>
              <a:rPr lang="pl-PL" sz="2400" b="1" dirty="0">
                <a:highlight>
                  <a:srgbClr val="FFFF00"/>
                </a:highlight>
                <a:latin typeface="Arial" panose="020B0604020202020204" pitchFamily="34" charset="0"/>
                <a:cs typeface="Arial" panose="020B0604020202020204" pitchFamily="34" charset="0"/>
              </a:rPr>
              <a:t>jest możliwe bez względu na rodzaj dokumentu stanowiącego podstawę legalnego wykonywania pracy przez cudzoziemca</a:t>
            </a:r>
            <a:r>
              <a:rPr lang="pl-PL" sz="2400" dirty="0">
                <a:latin typeface="Arial" panose="020B0604020202020204" pitchFamily="34" charset="0"/>
                <a:cs typeface="Arial" panose="020B0604020202020204" pitchFamily="34" charset="0"/>
              </a:rPr>
              <a:t> – tzn. niezależnie od tego, czy świadczy on pracę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oparciu o zezwolenie na pracę, zezwolenie na pracę sezonową, zezwolenie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na pobyt czasowy i pracę, oświadczenie o powierzeniu wykonywania pracy cudzoziemcowi czy też powiadomienie powiatowego urzędu pracy, za pośrednictwem systemu teleinformatycznego: praca.gov.pl, o powierzeniu wykonywania pracy obywatelowi Ukrainy. </a:t>
            </a:r>
          </a:p>
          <a:p>
            <a:pPr>
              <a:buFont typeface="Wingdings" panose="05000000000000000000" pitchFamily="2" charset="2"/>
              <a:buChar char="q"/>
            </a:pPr>
            <a:r>
              <a:rPr lang="pl-PL" sz="2400" dirty="0">
                <a:latin typeface="Arial" panose="020B0604020202020204" pitchFamily="34" charset="0"/>
                <a:cs typeface="Arial" panose="020B0604020202020204" pitchFamily="34" charset="0"/>
              </a:rPr>
              <a:t>W wyżej określonych sytuacjach polecenie cudzoziemcowi pracy w godzinach nadliczbowych </a:t>
            </a:r>
            <a:r>
              <a:rPr lang="pl-PL" sz="2400" b="1" dirty="0">
                <a:highlight>
                  <a:srgbClr val="FFFF00"/>
                </a:highlight>
                <a:latin typeface="Arial" panose="020B0604020202020204" pitchFamily="34" charset="0"/>
                <a:cs typeface="Arial" panose="020B0604020202020204" pitchFamily="34" charset="0"/>
              </a:rPr>
              <a:t>nie wymaga </a:t>
            </a:r>
            <a:r>
              <a:rPr lang="pl-PL" sz="2400" dirty="0">
                <a:highlight>
                  <a:srgbClr val="FFFF00"/>
                </a:highlight>
                <a:latin typeface="Arial" panose="020B0604020202020204" pitchFamily="34" charset="0"/>
                <a:cs typeface="Arial" panose="020B0604020202020204" pitchFamily="34" charset="0"/>
              </a:rPr>
              <a:t>zmiany lub wydania nowego </a:t>
            </a:r>
            <a:r>
              <a:rPr lang="pl-PL" sz="2400" dirty="0">
                <a:latin typeface="Arial" panose="020B0604020202020204" pitchFamily="34" charset="0"/>
                <a:cs typeface="Arial" panose="020B0604020202020204" pitchFamily="34" charset="0"/>
              </a:rPr>
              <a:t>zezwolenia na pracę, zezwolenia na pracę sezonową bądź zezwolenia na pobyt czasowy i pracę, </a:t>
            </a:r>
            <a:br>
              <a:rPr lang="pl-PL" sz="2400" dirty="0">
                <a:latin typeface="Arial" panose="020B0604020202020204" pitchFamily="34" charset="0"/>
                <a:cs typeface="Arial" panose="020B0604020202020204" pitchFamily="34" charset="0"/>
              </a:rPr>
            </a:br>
            <a:r>
              <a:rPr lang="pl-PL" sz="2400" dirty="0">
                <a:highlight>
                  <a:srgbClr val="FFFF00"/>
                </a:highlight>
                <a:latin typeface="Arial" panose="020B0604020202020204" pitchFamily="34" charset="0"/>
                <a:cs typeface="Arial" panose="020B0604020202020204" pitchFamily="34" charset="0"/>
              </a:rPr>
              <a:t>dokonania wpisu nowego oświadczenia </a:t>
            </a:r>
            <a:r>
              <a:rPr lang="pl-PL" sz="2400" dirty="0">
                <a:latin typeface="Arial" panose="020B0604020202020204" pitchFamily="34" charset="0"/>
                <a:cs typeface="Arial" panose="020B0604020202020204" pitchFamily="34" charset="0"/>
              </a:rPr>
              <a:t>do ewidencji oświadczeń w powiatowym urzędzie pracy, ewentualnie </a:t>
            </a:r>
            <a:r>
              <a:rPr lang="pl-PL" sz="2400" dirty="0">
                <a:highlight>
                  <a:srgbClr val="FFFF00"/>
                </a:highlight>
                <a:latin typeface="Arial" panose="020B0604020202020204" pitchFamily="34" charset="0"/>
                <a:cs typeface="Arial" panose="020B0604020202020204" pitchFamily="34" charset="0"/>
              </a:rPr>
              <a:t>złożenia nowego powiadomienia </a:t>
            </a:r>
            <a:r>
              <a:rPr lang="pl-PL" sz="2400" dirty="0">
                <a:latin typeface="Arial" panose="020B0604020202020204" pitchFamily="34" charset="0"/>
                <a:cs typeface="Arial" panose="020B0604020202020204" pitchFamily="34" charset="0"/>
              </a:rPr>
              <a:t>o powierzeniu pracy obywatelowi Ukrainy. </a:t>
            </a:r>
            <a:endParaRPr lang="pl-PL" sz="2400" i="1"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52704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7054" y="0"/>
            <a:ext cx="11757891" cy="1385454"/>
          </a:xfrm>
        </p:spPr>
        <p:txBody>
          <a:bodyPr>
            <a:normAutofit/>
          </a:bodyPr>
          <a:lstStyle/>
          <a:p>
            <a:pPr algn="ctr"/>
            <a:r>
              <a:rPr lang="pl-PL" sz="3200" b="1" dirty="0">
                <a:highlight>
                  <a:srgbClr val="FFFF00"/>
                </a:highlight>
                <a:latin typeface="Arial" panose="020B0604020202020204" pitchFamily="34" charset="0"/>
                <a:cs typeface="Arial" panose="020B0604020202020204" pitchFamily="34" charset="0"/>
              </a:rPr>
              <a:t>Stanowisko Ministra Rodziny i Polityki Społecznej</a:t>
            </a:r>
          </a:p>
        </p:txBody>
      </p:sp>
      <p:sp>
        <p:nvSpPr>
          <p:cNvPr id="5" name="Prostokąt 4">
            <a:extLst>
              <a:ext uri="{FF2B5EF4-FFF2-40B4-BE49-F238E27FC236}">
                <a16:creationId xmlns:a16="http://schemas.microsoft.com/office/drawing/2014/main" id="{F635473F-5FFB-4218-AFB6-69B145B07928}"/>
              </a:ext>
            </a:extLst>
          </p:cNvPr>
          <p:cNvSpPr/>
          <p:nvPr/>
        </p:nvSpPr>
        <p:spPr>
          <a:xfrm>
            <a:off x="314035" y="1145308"/>
            <a:ext cx="11563927" cy="6056273"/>
          </a:xfrm>
          <a:prstGeom prst="rect">
            <a:avLst/>
          </a:prstGeom>
        </p:spPr>
        <p:txBody>
          <a:bodyPr wrap="square">
            <a:spAutoFit/>
          </a:bodyPr>
          <a:lstStyle/>
          <a:p>
            <a:pPr algn="just">
              <a:lnSpc>
                <a:spcPct val="150000"/>
              </a:lnSpc>
              <a:spcAft>
                <a:spcPts val="600"/>
              </a:spcAft>
            </a:pPr>
            <a:r>
              <a:rPr lang="pl-PL" sz="2600" dirty="0">
                <a:latin typeface="Arial" panose="020B0604020202020204" pitchFamily="34" charset="0"/>
                <a:ea typeface="Times New Roman" panose="02020603050405020304" pitchFamily="18" charset="0"/>
                <a:cs typeface="Arial" panose="020B0604020202020204" pitchFamily="34" charset="0"/>
              </a:rPr>
              <a:t>W zakresie dotyczącym pracy w godzinach nadliczbowych </a:t>
            </a:r>
            <a:r>
              <a:rPr lang="pl-PL" sz="2600" b="1" dirty="0">
                <a:highlight>
                  <a:srgbClr val="FFFF00"/>
                </a:highlight>
                <a:latin typeface="Arial" panose="020B0604020202020204" pitchFamily="34" charset="0"/>
                <a:ea typeface="Times New Roman" panose="02020603050405020304" pitchFamily="18" charset="0"/>
                <a:cs typeface="Arial" panose="020B0604020202020204" pitchFamily="34" charset="0"/>
              </a:rPr>
              <a:t>do cudzoziemca, tak jak do obywatela polskiego</a:t>
            </a:r>
            <a:r>
              <a:rPr lang="pl-PL" sz="2600" dirty="0">
                <a:latin typeface="Arial" panose="020B0604020202020204" pitchFamily="34" charset="0"/>
                <a:ea typeface="Times New Roman" panose="02020603050405020304" pitchFamily="18" charset="0"/>
                <a:cs typeface="Arial" panose="020B0604020202020204" pitchFamily="34" charset="0"/>
              </a:rPr>
              <a:t> zatrudnionego na podstawie umowy </a:t>
            </a:r>
            <a:br>
              <a:rPr lang="pl-PL" sz="2600" dirty="0">
                <a:latin typeface="Arial" panose="020B0604020202020204" pitchFamily="34" charset="0"/>
                <a:ea typeface="Times New Roman" panose="02020603050405020304" pitchFamily="18" charset="0"/>
                <a:cs typeface="Arial" panose="020B0604020202020204" pitchFamily="34" charset="0"/>
              </a:rPr>
            </a:br>
            <a:r>
              <a:rPr lang="pl-PL" sz="2600" dirty="0">
                <a:latin typeface="Arial" panose="020B0604020202020204" pitchFamily="34" charset="0"/>
                <a:ea typeface="Times New Roman" panose="02020603050405020304" pitchFamily="18" charset="0"/>
                <a:cs typeface="Arial" panose="020B0604020202020204" pitchFamily="34" charset="0"/>
              </a:rPr>
              <a:t>o pracę, mają zastosowanie </a:t>
            </a:r>
            <a:r>
              <a:rPr lang="pl-PL" sz="2600" b="1" dirty="0">
                <a:highlight>
                  <a:srgbClr val="FFFF00"/>
                </a:highlight>
                <a:latin typeface="Arial" panose="020B0604020202020204" pitchFamily="34" charset="0"/>
                <a:ea typeface="Times New Roman" panose="02020603050405020304" pitchFamily="18" charset="0"/>
                <a:cs typeface="Arial" panose="020B0604020202020204" pitchFamily="34" charset="0"/>
              </a:rPr>
              <a:t>przepisy Kodeksu pracy.</a:t>
            </a:r>
            <a:r>
              <a:rPr lang="pl-PL" sz="2600" b="1" dirty="0">
                <a:latin typeface="Arial" panose="020B0604020202020204" pitchFamily="34" charset="0"/>
                <a:ea typeface="Times New Roman" panose="02020603050405020304" pitchFamily="18" charset="0"/>
                <a:cs typeface="Arial" panose="020B0604020202020204" pitchFamily="34" charset="0"/>
              </a:rPr>
              <a:t> </a:t>
            </a:r>
            <a:r>
              <a:rPr lang="pl-PL" sz="2600" dirty="0">
                <a:latin typeface="Arial" panose="020B0604020202020204" pitchFamily="34" charset="0"/>
                <a:ea typeface="Times New Roman" panose="02020603050405020304" pitchFamily="18" charset="0"/>
                <a:cs typeface="Arial" panose="020B0604020202020204" pitchFamily="34" charset="0"/>
              </a:rPr>
              <a:t>Wykonywanie pracy w godzinach nadliczbowych na zasadach określonych w tym kodeksie </a:t>
            </a:r>
            <a:br>
              <a:rPr lang="pl-PL" sz="2600" dirty="0">
                <a:latin typeface="Arial" panose="020B0604020202020204" pitchFamily="34" charset="0"/>
                <a:ea typeface="Times New Roman" panose="02020603050405020304" pitchFamily="18" charset="0"/>
                <a:cs typeface="Arial" panose="020B0604020202020204" pitchFamily="34" charset="0"/>
              </a:rPr>
            </a:br>
            <a:r>
              <a:rPr lang="pl-PL" sz="2600" dirty="0">
                <a:latin typeface="Arial" panose="020B0604020202020204" pitchFamily="34" charset="0"/>
                <a:ea typeface="Times New Roman" panose="02020603050405020304" pitchFamily="18" charset="0"/>
                <a:cs typeface="Arial" panose="020B0604020202020204" pitchFamily="34" charset="0"/>
              </a:rPr>
              <a:t>z reguły </a:t>
            </a:r>
            <a:r>
              <a:rPr lang="pl-PL" sz="2600" b="1" dirty="0">
                <a:highlight>
                  <a:srgbClr val="FFFF00"/>
                </a:highlight>
                <a:latin typeface="Arial" panose="020B0604020202020204" pitchFamily="34" charset="0"/>
                <a:ea typeface="Times New Roman" panose="02020603050405020304" pitchFamily="18" charset="0"/>
                <a:cs typeface="Arial" panose="020B0604020202020204" pitchFamily="34" charset="0"/>
              </a:rPr>
              <a:t>ma charakter incydentalny,</a:t>
            </a:r>
            <a:r>
              <a:rPr lang="pl-PL" sz="2600" b="1" dirty="0">
                <a:latin typeface="Arial" panose="020B0604020202020204" pitchFamily="34" charset="0"/>
                <a:ea typeface="Times New Roman" panose="02020603050405020304" pitchFamily="18" charset="0"/>
                <a:cs typeface="Arial" panose="020B0604020202020204" pitchFamily="34" charset="0"/>
              </a:rPr>
              <a:t> </a:t>
            </a:r>
            <a:r>
              <a:rPr lang="pl-PL" sz="2600" dirty="0">
                <a:latin typeface="Arial" panose="020B0604020202020204" pitchFamily="34" charset="0"/>
                <a:ea typeface="Times New Roman" panose="02020603050405020304" pitchFamily="18" charset="0"/>
                <a:cs typeface="Arial" panose="020B0604020202020204" pitchFamily="34" charset="0"/>
              </a:rPr>
              <a:t>w związku z tym godziny </a:t>
            </a:r>
            <a:br>
              <a:rPr lang="pl-PL" sz="2600" dirty="0">
                <a:latin typeface="Arial" panose="020B0604020202020204" pitchFamily="34" charset="0"/>
                <a:ea typeface="Times New Roman" panose="02020603050405020304" pitchFamily="18" charset="0"/>
                <a:cs typeface="Arial" panose="020B0604020202020204" pitchFamily="34" charset="0"/>
              </a:rPr>
            </a:br>
            <a:r>
              <a:rPr lang="pl-PL" sz="2600" dirty="0">
                <a:latin typeface="Arial" panose="020B0604020202020204" pitchFamily="34" charset="0"/>
                <a:ea typeface="Times New Roman" panose="02020603050405020304" pitchFamily="18" charset="0"/>
                <a:cs typeface="Arial" panose="020B0604020202020204" pitchFamily="34" charset="0"/>
              </a:rPr>
              <a:t>te </a:t>
            </a:r>
            <a:r>
              <a:rPr lang="pl-PL" sz="2600" b="1" dirty="0">
                <a:highlight>
                  <a:srgbClr val="FFFF00"/>
                </a:highlight>
                <a:latin typeface="Arial" panose="020B0604020202020204" pitchFamily="34" charset="0"/>
                <a:ea typeface="Times New Roman" panose="02020603050405020304" pitchFamily="18" charset="0"/>
                <a:cs typeface="Arial" panose="020B0604020202020204" pitchFamily="34" charset="0"/>
              </a:rPr>
              <a:t>nie są wliczane do podstawowego czasu pracy określonego </a:t>
            </a:r>
            <a:br>
              <a:rPr lang="pl-PL" sz="2600" b="1" dirty="0">
                <a:highlight>
                  <a:srgbClr val="FFFF00"/>
                </a:highlight>
                <a:latin typeface="Arial" panose="020B0604020202020204" pitchFamily="34" charset="0"/>
                <a:ea typeface="Times New Roman" panose="02020603050405020304" pitchFamily="18" charset="0"/>
                <a:cs typeface="Arial" panose="020B0604020202020204" pitchFamily="34" charset="0"/>
              </a:rPr>
            </a:br>
            <a:r>
              <a:rPr lang="pl-PL" sz="2600" b="1" dirty="0">
                <a:highlight>
                  <a:srgbClr val="FFFF00"/>
                </a:highlight>
                <a:latin typeface="Arial" panose="020B0604020202020204" pitchFamily="34" charset="0"/>
                <a:ea typeface="Times New Roman" panose="02020603050405020304" pitchFamily="18" charset="0"/>
                <a:cs typeface="Arial" panose="020B0604020202020204" pitchFamily="34" charset="0"/>
              </a:rPr>
              <a:t>w zezwoleniu, oświadczeniu lub powiadomieniu</a:t>
            </a:r>
          </a:p>
          <a:p>
            <a:pPr algn="just">
              <a:spcAft>
                <a:spcPts val="0"/>
              </a:spcAft>
            </a:pPr>
            <a:r>
              <a:rPr lang="pl-PL" sz="2600" i="1" dirty="0">
                <a:latin typeface="Arial" panose="020B0604020202020204" pitchFamily="34" charset="0"/>
                <a:ea typeface="Times New Roman" panose="02020603050405020304" pitchFamily="18" charset="0"/>
                <a:cs typeface="Arial" panose="020B0604020202020204" pitchFamily="34" charset="0"/>
              </a:rPr>
              <a:t>(stanowisko Ministra Rodziny i Polityki Społecznej z dnia 24 marca 2022 r., znak: DRP-XI.058.3.2022.MEP, </a:t>
            </a:r>
            <a:r>
              <a:rPr lang="pl-PL" sz="2600" dirty="0">
                <a:latin typeface="Arial" panose="020B0604020202020204" pitchFamily="34" charset="0"/>
                <a:ea typeface="Times New Roman" panose="02020603050405020304" pitchFamily="18" charset="0"/>
                <a:cs typeface="Arial" panose="020B0604020202020204" pitchFamily="34" charset="0"/>
              </a:rPr>
              <a:t>stanowiące odpowiedź na interpelację poselską nr 31230) </a:t>
            </a:r>
          </a:p>
          <a:p>
            <a:pPr marL="342900" indent="-342900" algn="just">
              <a:lnSpc>
                <a:spcPct val="150000"/>
              </a:lnSpc>
              <a:spcAft>
                <a:spcPts val="0"/>
              </a:spcAft>
              <a:buFont typeface="Wingdings" panose="05000000000000000000" pitchFamily="2" charset="2"/>
              <a:buChar char="q"/>
            </a:pPr>
            <a:endParaRPr lang="pl-PL" sz="24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8659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836" y="0"/>
            <a:ext cx="11757891" cy="1385454"/>
          </a:xfrm>
        </p:spPr>
        <p:txBody>
          <a:bodyPr>
            <a:normAutofit/>
          </a:bodyPr>
          <a:lstStyle/>
          <a:p>
            <a:pPr algn="ctr"/>
            <a:r>
              <a:rPr lang="pl-PL" sz="3200" b="1" dirty="0">
                <a:highlight>
                  <a:srgbClr val="FFFF00"/>
                </a:highlight>
                <a:latin typeface="Arial" panose="020B0604020202020204" pitchFamily="34" charset="0"/>
                <a:cs typeface="Arial" panose="020B0604020202020204" pitchFamily="34" charset="0"/>
              </a:rPr>
              <a:t>Godziny pracy ponad określony w umowie </a:t>
            </a:r>
            <a:br>
              <a:rPr lang="pl-PL" sz="3200" b="1" dirty="0">
                <a:highlight>
                  <a:srgbClr val="FFFF00"/>
                </a:highlight>
                <a:latin typeface="Arial" panose="020B0604020202020204" pitchFamily="34" charset="0"/>
                <a:cs typeface="Arial" panose="020B0604020202020204" pitchFamily="34" charset="0"/>
              </a:rPr>
            </a:br>
            <a:r>
              <a:rPr lang="pl-PL" sz="3200" b="1" dirty="0">
                <a:highlight>
                  <a:srgbClr val="FFFF00"/>
                </a:highlight>
                <a:latin typeface="Arial" panose="020B0604020202020204" pitchFamily="34" charset="0"/>
                <a:cs typeface="Arial" panose="020B0604020202020204" pitchFamily="34" charset="0"/>
              </a:rPr>
              <a:t>o pracę niepełny wymiar czasu pracy</a:t>
            </a:r>
          </a:p>
        </p:txBody>
      </p:sp>
      <p:sp>
        <p:nvSpPr>
          <p:cNvPr id="3" name="Symbol zastępczy zawartości 2"/>
          <p:cNvSpPr>
            <a:spLocks noGrp="1"/>
          </p:cNvSpPr>
          <p:nvPr>
            <p:ph idx="1"/>
          </p:nvPr>
        </p:nvSpPr>
        <p:spPr>
          <a:xfrm>
            <a:off x="175493" y="1283690"/>
            <a:ext cx="11905671" cy="4290620"/>
          </a:xfrm>
        </p:spPr>
        <p:txBody>
          <a:bodyPr>
            <a:noAutofit/>
          </a:bodyPr>
          <a:lstStyle/>
          <a:p>
            <a:pPr>
              <a:lnSpc>
                <a:spcPct val="150000"/>
              </a:lnSpc>
              <a:spcBef>
                <a:spcPts val="0"/>
              </a:spcBef>
              <a:spcAft>
                <a:spcPts val="1200"/>
              </a:spcAft>
              <a:buFont typeface="Wingdings" panose="05000000000000000000" pitchFamily="2" charset="2"/>
              <a:buChar char="q"/>
            </a:pPr>
            <a:r>
              <a:rPr lang="pl-PL" sz="2200" dirty="0">
                <a:latin typeface="Arial" panose="020B0604020202020204" pitchFamily="34" charset="0"/>
                <a:cs typeface="Arial" panose="020B0604020202020204" pitchFamily="34" charset="0"/>
              </a:rPr>
              <a:t>W odniesieniu do cudzoziemców zatrudnionych w niepełnym wymiarze czasu pracy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 tak samo jak w przypadku obywateli polskich – należy również dopuścić możliwość wykonywania pracy </a:t>
            </a:r>
            <a:r>
              <a:rPr lang="pl-PL" sz="2200" b="1" dirty="0">
                <a:highlight>
                  <a:srgbClr val="FFFF00"/>
                </a:highlight>
                <a:latin typeface="Arial" panose="020B0604020202020204" pitchFamily="34" charset="0"/>
                <a:cs typeface="Arial" panose="020B0604020202020204" pitchFamily="34" charset="0"/>
              </a:rPr>
              <a:t>w godzinach przekraczających określony w umowie wymiar </a:t>
            </a:r>
            <a:br>
              <a:rPr lang="pl-PL" sz="2200" b="1" dirty="0">
                <a:highlight>
                  <a:srgbClr val="FFFF00"/>
                </a:highlight>
                <a:latin typeface="Arial" panose="020B0604020202020204" pitchFamily="34" charset="0"/>
                <a:cs typeface="Arial" panose="020B0604020202020204" pitchFamily="34" charset="0"/>
              </a:rPr>
            </a:br>
            <a:r>
              <a:rPr lang="pl-PL" sz="2200" b="1" dirty="0">
                <a:highlight>
                  <a:srgbClr val="FFFF00"/>
                </a:highlight>
                <a:latin typeface="Arial" panose="020B0604020202020204" pitchFamily="34" charset="0"/>
                <a:cs typeface="Arial" panose="020B0604020202020204" pitchFamily="34" charset="0"/>
              </a:rPr>
              <a:t>czasu pracy.</a:t>
            </a:r>
          </a:p>
          <a:p>
            <a:pPr>
              <a:lnSpc>
                <a:spcPct val="150000"/>
              </a:lnSpc>
              <a:spcBef>
                <a:spcPts val="0"/>
              </a:spcBef>
              <a:spcAft>
                <a:spcPts val="1200"/>
              </a:spcAft>
              <a:buFont typeface="Wingdings" panose="05000000000000000000" pitchFamily="2" charset="2"/>
              <a:buChar char="q"/>
            </a:pPr>
            <a:r>
              <a:rPr lang="pl-PL" sz="2200" dirty="0">
                <a:latin typeface="Arial" panose="020B0604020202020204" pitchFamily="34" charset="0"/>
                <a:cs typeface="Arial" panose="020B0604020202020204" pitchFamily="34" charset="0"/>
              </a:rPr>
              <a:t> W związku z tym pracodawca jest obowiązany stosować się </a:t>
            </a:r>
            <a:r>
              <a:rPr lang="pl-PL" sz="2200" dirty="0">
                <a:highlight>
                  <a:srgbClr val="FFFF00"/>
                </a:highlight>
                <a:latin typeface="Arial" panose="020B0604020202020204" pitchFamily="34" charset="0"/>
                <a:cs typeface="Arial" panose="020B0604020202020204" pitchFamily="34" charset="0"/>
              </a:rPr>
              <a:t>do </a:t>
            </a:r>
            <a:r>
              <a:rPr lang="pl-PL" sz="2200" b="1" dirty="0">
                <a:highlight>
                  <a:srgbClr val="FFFF00"/>
                </a:highlight>
                <a:latin typeface="Arial" panose="020B0604020202020204" pitchFamily="34" charset="0"/>
                <a:cs typeface="Arial" panose="020B0604020202020204" pitchFamily="34" charset="0"/>
              </a:rPr>
              <a:t>zasady wyrażonej </a:t>
            </a:r>
            <a:br>
              <a:rPr lang="pl-PL" sz="2200" b="1" dirty="0">
                <a:highlight>
                  <a:srgbClr val="FFFF00"/>
                </a:highlight>
                <a:latin typeface="Arial" panose="020B0604020202020204" pitchFamily="34" charset="0"/>
                <a:cs typeface="Arial" panose="020B0604020202020204" pitchFamily="34" charset="0"/>
              </a:rPr>
            </a:br>
            <a:r>
              <a:rPr lang="pl-PL" sz="2200" b="1" dirty="0">
                <a:highlight>
                  <a:srgbClr val="FFFF00"/>
                </a:highlight>
                <a:latin typeface="Arial" panose="020B0604020202020204" pitchFamily="34" charset="0"/>
                <a:cs typeface="Arial" panose="020B0604020202020204" pitchFamily="34" charset="0"/>
              </a:rPr>
              <a:t>w </a:t>
            </a:r>
            <a:r>
              <a:rPr lang="pl-PL" sz="2200" b="1" i="1" dirty="0">
                <a:highlight>
                  <a:srgbClr val="FFFF00"/>
                </a:highlight>
                <a:latin typeface="Arial" panose="020B0604020202020204" pitchFamily="34" charset="0"/>
                <a:cs typeface="Arial" panose="020B0604020202020204" pitchFamily="34" charset="0"/>
              </a:rPr>
              <a:t>art. 151 § 5 Kodeksu pracy,</a:t>
            </a:r>
            <a:r>
              <a:rPr lang="pl-PL" sz="2200" dirty="0">
                <a:highlight>
                  <a:srgbClr val="FFFF00"/>
                </a:highlight>
                <a:latin typeface="Arial" panose="020B0604020202020204" pitchFamily="34" charset="0"/>
                <a:cs typeface="Arial" panose="020B0604020202020204" pitchFamily="34" charset="0"/>
              </a:rPr>
              <a:t> </a:t>
            </a:r>
            <a:r>
              <a:rPr lang="pl-PL" sz="2200" dirty="0">
                <a:latin typeface="Arial" panose="020B0604020202020204" pitchFamily="34" charset="0"/>
                <a:cs typeface="Arial" panose="020B0604020202020204" pitchFamily="34" charset="0"/>
              </a:rPr>
              <a:t>zgodnie z którą </a:t>
            </a:r>
            <a:r>
              <a:rPr lang="pl-PL" sz="2200" b="1" dirty="0">
                <a:latin typeface="Arial" panose="020B0604020202020204" pitchFamily="34" charset="0"/>
                <a:cs typeface="Arial" panose="020B0604020202020204" pitchFamily="34" charset="0"/>
              </a:rPr>
              <a:t>strony ustalają w umowie o pracę dopuszczalną liczbę godzin pracy</a:t>
            </a:r>
            <a:r>
              <a:rPr lang="pl-PL" sz="2200" dirty="0">
                <a:latin typeface="Arial" panose="020B0604020202020204" pitchFamily="34" charset="0"/>
                <a:cs typeface="Arial" panose="020B0604020202020204" pitchFamily="34" charset="0"/>
              </a:rPr>
              <a:t> ponad określony w umowie wymiar czasu pracy, których przekroczenie uprawnia pracownika zatrudnionego w niepełnym wymiarze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czasu pracy, oprócz normalnego wynagrodzenia, do dodatku, takiego jak w przypadku wykonywania pracy w godzinach nadliczbowych.</a:t>
            </a:r>
            <a:endParaRPr lang="pl-PL"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134237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104</a:t>
            </a:fld>
            <a:endParaRPr lang="pl-PL" dirty="0">
              <a:solidFill>
                <a:srgbClr val="1F497D"/>
              </a:solidFill>
            </a:endParaRPr>
          </a:p>
        </p:txBody>
      </p:sp>
      <p:sp>
        <p:nvSpPr>
          <p:cNvPr id="4099" name="Rectangle 10"/>
          <p:cNvSpPr>
            <a:spLocks noChangeArrowheads="1"/>
          </p:cNvSpPr>
          <p:nvPr/>
        </p:nvSpPr>
        <p:spPr bwMode="auto">
          <a:xfrm>
            <a:off x="184727" y="44450"/>
            <a:ext cx="11933382" cy="936210"/>
          </a:xfrm>
          <a:prstGeom prst="rect">
            <a:avLst/>
          </a:prstGeom>
          <a:noFill/>
          <a:ln w="9525">
            <a:noFill/>
            <a:round/>
            <a:headEnd/>
            <a:tailEnd/>
          </a:ln>
        </p:spPr>
        <p:txBody>
          <a:bodyPr lIns="0" tIns="0" rIns="0" bIns="0" anchor="ctr"/>
          <a:lstStyle/>
          <a:p>
            <a:pPr algn="ctr" eaLnBrk="0" fontAlgn="base" hangingPunct="0">
              <a:lnSpc>
                <a:spcPct val="104000"/>
              </a:lnSpc>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600" b="1" dirty="0">
              <a:solidFill>
                <a:prstClr val="black"/>
              </a:solidFill>
              <a:latin typeface="Arial" charset="0"/>
            </a:endParaRPr>
          </a:p>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dirty="0">
                <a:solidFill>
                  <a:prstClr val="black"/>
                </a:solidFill>
                <a:latin typeface="Arial" charset="0"/>
              </a:rPr>
              <a:t>Możliwość </a:t>
            </a:r>
            <a:r>
              <a:rPr lang="pl-PL" sz="3200" b="1" dirty="0">
                <a:solidFill>
                  <a:prstClr val="black"/>
                </a:solidFill>
                <a:highlight>
                  <a:srgbClr val="FFFF00"/>
                </a:highlight>
                <a:latin typeface="Arial" charset="0"/>
              </a:rPr>
              <a:t>zwiększenia wymiaru czasu pracy </a:t>
            </a:r>
            <a:r>
              <a:rPr lang="pl-PL" sz="3200" b="1" dirty="0">
                <a:solidFill>
                  <a:prstClr val="black"/>
                </a:solidFill>
                <a:latin typeface="Arial" charset="0"/>
              </a:rPr>
              <a:t>cudzoziemca  </a:t>
            </a:r>
          </a:p>
          <a:p>
            <a:pPr algn="ctr" eaLnBrk="0" fontAlgn="base" hangingPunct="0">
              <a:lnSpc>
                <a:spcPct val="104000"/>
              </a:lnSpc>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600" b="1" dirty="0">
              <a:solidFill>
                <a:prstClr val="black"/>
              </a:solidFill>
              <a:latin typeface="Arial" charset="0"/>
            </a:endParaRPr>
          </a:p>
        </p:txBody>
      </p:sp>
      <p:sp>
        <p:nvSpPr>
          <p:cNvPr id="4100" name="Rectangle 3"/>
          <p:cNvSpPr>
            <a:spLocks noChangeArrowheads="1"/>
          </p:cNvSpPr>
          <p:nvPr/>
        </p:nvSpPr>
        <p:spPr bwMode="auto">
          <a:xfrm>
            <a:off x="471054" y="1646408"/>
            <a:ext cx="11526982" cy="4064832"/>
          </a:xfrm>
          <a:prstGeom prst="rect">
            <a:avLst/>
          </a:prstGeom>
          <a:noFill/>
          <a:ln w="9525">
            <a:noFill/>
            <a:round/>
            <a:headEnd/>
            <a:tailEnd/>
          </a:ln>
        </p:spPr>
        <p:txBody>
          <a:bodyPr wrap="square" lIns="90000" tIns="46800" rIns="90000" bIns="46800">
            <a:spAutoFit/>
          </a:bodyPr>
          <a:lstStyle/>
          <a:p>
            <a:pPr fontAlgn="base">
              <a:spcBef>
                <a:spcPct val="0"/>
              </a:spcBef>
              <a:spcAft>
                <a:spcPts val="1200"/>
              </a:spcAft>
            </a:pPr>
            <a:r>
              <a:rPr lang="pl-PL" sz="2800" b="1" dirty="0">
                <a:solidFill>
                  <a:prstClr val="black"/>
                </a:solidFill>
                <a:latin typeface="Arial" charset="0"/>
              </a:rPr>
              <a:t>Zmiany przepisów wprowadzone od 29 stycznia 2022 r.:</a:t>
            </a:r>
          </a:p>
          <a:p>
            <a:pPr marL="457200" indent="-457200" fontAlgn="base">
              <a:spcBef>
                <a:spcPct val="0"/>
              </a:spcBef>
              <a:spcAft>
                <a:spcPts val="1200"/>
              </a:spcAft>
              <a:buFont typeface="Wingdings" panose="05000000000000000000" pitchFamily="2" charset="2"/>
              <a:buChar char="q"/>
            </a:pPr>
            <a:r>
              <a:rPr lang="pl-PL" sz="2800" b="1" i="1" dirty="0">
                <a:solidFill>
                  <a:prstClr val="black"/>
                </a:solidFill>
                <a:latin typeface="Arial" charset="0"/>
              </a:rPr>
              <a:t>Ustawa z dnia 17 grudnia 2021 r. o zmianie ustawy </a:t>
            </a:r>
            <a:br>
              <a:rPr lang="pl-PL" sz="2800" b="1" i="1" dirty="0">
                <a:solidFill>
                  <a:prstClr val="black"/>
                </a:solidFill>
                <a:latin typeface="Arial" charset="0"/>
              </a:rPr>
            </a:br>
            <a:r>
              <a:rPr lang="pl-PL" sz="2800" b="1" i="1" dirty="0">
                <a:solidFill>
                  <a:prstClr val="black"/>
                </a:solidFill>
                <a:latin typeface="Arial" charset="0"/>
              </a:rPr>
              <a:t>o cudzoziemcach oraz niektórych innych ustaw </a:t>
            </a:r>
            <a:br>
              <a:rPr lang="pl-PL" sz="2800" b="1" i="1" dirty="0">
                <a:solidFill>
                  <a:prstClr val="black"/>
                </a:solidFill>
                <a:latin typeface="Arial" charset="0"/>
              </a:rPr>
            </a:br>
            <a:r>
              <a:rPr lang="pl-PL" sz="2800" b="1" i="1" dirty="0">
                <a:solidFill>
                  <a:prstClr val="black"/>
                </a:solidFill>
                <a:latin typeface="Arial" charset="0"/>
              </a:rPr>
              <a:t>(Dz.U. z 2022 r., poz. 91)</a:t>
            </a:r>
            <a:r>
              <a:rPr lang="pl-PL" sz="2800" i="1" dirty="0">
                <a:solidFill>
                  <a:prstClr val="black"/>
                </a:solidFill>
                <a:latin typeface="Arial" charset="0"/>
              </a:rPr>
              <a:t>.</a:t>
            </a:r>
          </a:p>
          <a:p>
            <a:pPr marL="457200" indent="-457200" fontAlgn="base">
              <a:spcBef>
                <a:spcPct val="0"/>
              </a:spcBef>
              <a:spcAft>
                <a:spcPts val="600"/>
              </a:spcAft>
              <a:buFont typeface="Wingdings" panose="05000000000000000000" pitchFamily="2" charset="2"/>
              <a:buChar char="q"/>
            </a:pPr>
            <a:r>
              <a:rPr lang="pl-PL" sz="2800" dirty="0">
                <a:solidFill>
                  <a:prstClr val="black"/>
                </a:solidFill>
                <a:latin typeface="Arial" charset="0"/>
              </a:rPr>
              <a:t>Rządowy projekt ustawy, druk sejmowy nr 1691 – Sejm RP </a:t>
            </a:r>
            <a:br>
              <a:rPr lang="pl-PL" sz="2800" dirty="0">
                <a:solidFill>
                  <a:prstClr val="black"/>
                </a:solidFill>
                <a:latin typeface="Arial" charset="0"/>
              </a:rPr>
            </a:br>
            <a:r>
              <a:rPr lang="pl-PL" sz="2800" dirty="0">
                <a:solidFill>
                  <a:prstClr val="black"/>
                </a:solidFill>
                <a:latin typeface="Arial" charset="0"/>
              </a:rPr>
              <a:t>IX kadencji. </a:t>
            </a:r>
          </a:p>
          <a:p>
            <a:pPr marL="457200" indent="-457200" fontAlgn="base">
              <a:spcBef>
                <a:spcPct val="0"/>
              </a:spcBef>
              <a:spcAft>
                <a:spcPts val="600"/>
              </a:spcAft>
              <a:buFont typeface="Wingdings" panose="05000000000000000000" pitchFamily="2" charset="2"/>
              <a:buChar char="q"/>
            </a:pPr>
            <a:r>
              <a:rPr lang="pl-PL" sz="2800" b="1" dirty="0">
                <a:solidFill>
                  <a:prstClr val="black"/>
                </a:solidFill>
                <a:latin typeface="Arial" charset="0"/>
              </a:rPr>
              <a:t>Uzasadnienie pod adresem</a:t>
            </a:r>
            <a:r>
              <a:rPr lang="pl-PL" sz="2800" dirty="0">
                <a:solidFill>
                  <a:prstClr val="black"/>
                </a:solidFill>
                <a:latin typeface="Arial" charset="0"/>
              </a:rPr>
              <a:t>:</a:t>
            </a:r>
          </a:p>
          <a:p>
            <a:pPr lvl="1" fontAlgn="base">
              <a:spcBef>
                <a:spcPct val="0"/>
              </a:spcBef>
              <a:spcAft>
                <a:spcPct val="0"/>
              </a:spcAft>
            </a:pPr>
            <a:r>
              <a:rPr lang="pl-PL" sz="2800" dirty="0">
                <a:solidFill>
                  <a:prstClr val="black"/>
                </a:solidFill>
                <a:latin typeface="Arial" charset="0"/>
              </a:rPr>
              <a:t>https://www.sejm.gov.pl/Sejm9.nsf/PrzebiegProc.xsp?nr=1681</a:t>
            </a: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22534126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105</a:t>
            </a:fld>
            <a:endParaRPr lang="pl-PL" dirty="0">
              <a:solidFill>
                <a:srgbClr val="1F497D"/>
              </a:solidFill>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400" b="1" dirty="0">
                <a:solidFill>
                  <a:prstClr val="black"/>
                </a:solidFill>
                <a:latin typeface="Arial" charset="0"/>
              </a:rPr>
              <a:t>Wprowadzenie możliwości powierzania pracy </a:t>
            </a:r>
            <a:r>
              <a:rPr lang="pl-PL" sz="2400" b="1" dirty="0">
                <a:solidFill>
                  <a:prstClr val="black"/>
                </a:solidFill>
                <a:highlight>
                  <a:srgbClr val="FFFF00"/>
                </a:highlight>
                <a:latin typeface="Arial" charset="0"/>
              </a:rPr>
              <a:t>w wyższym wymiarze czasu pracy niż określony w zezwoleniu na pracę </a:t>
            </a:r>
            <a:endParaRPr lang="pl-PL" sz="2400" b="1" dirty="0">
              <a:solidFill>
                <a:prstClr val="black"/>
              </a:solidFill>
              <a:latin typeface="Arial" charset="0"/>
            </a:endParaRPr>
          </a:p>
        </p:txBody>
      </p:sp>
      <p:sp>
        <p:nvSpPr>
          <p:cNvPr id="4100" name="Rectangle 3"/>
          <p:cNvSpPr>
            <a:spLocks noChangeArrowheads="1"/>
          </p:cNvSpPr>
          <p:nvPr/>
        </p:nvSpPr>
        <p:spPr bwMode="auto">
          <a:xfrm>
            <a:off x="471055" y="1610446"/>
            <a:ext cx="11388437" cy="5739136"/>
          </a:xfrm>
          <a:prstGeom prst="rect">
            <a:avLst/>
          </a:prstGeom>
          <a:noFill/>
          <a:ln w="9525">
            <a:noFill/>
            <a:round/>
            <a:headEnd/>
            <a:tailEnd/>
          </a:ln>
        </p:spPr>
        <p:txBody>
          <a:bodyPr wrap="square" lIns="90000" tIns="46800" rIns="90000" bIns="46800">
            <a:spAutoFit/>
          </a:bodyPr>
          <a:lstStyle/>
          <a:p>
            <a:pPr marL="285750" indent="-285750" fontAlgn="base">
              <a:spcBef>
                <a:spcPct val="0"/>
              </a:spcBef>
              <a:spcAft>
                <a:spcPts val="600"/>
              </a:spcAft>
              <a:buFont typeface="Wingdings" panose="05000000000000000000" pitchFamily="2" charset="2"/>
              <a:buChar char="q"/>
            </a:pPr>
            <a:r>
              <a:rPr lang="pl-PL" sz="2400" dirty="0">
                <a:solidFill>
                  <a:prstClr val="black"/>
                </a:solidFill>
                <a:latin typeface="Arial" charset="0"/>
              </a:rPr>
              <a:t>W myśl znowelizowanego </a:t>
            </a:r>
            <a:r>
              <a:rPr lang="pl-PL" sz="2400" i="1" dirty="0">
                <a:solidFill>
                  <a:prstClr val="black"/>
                </a:solidFill>
                <a:latin typeface="Arial" charset="0"/>
              </a:rPr>
              <a:t>art. 88h ust. 1 pkt 2a ustawy o promocji zatrudnienia </a:t>
            </a:r>
            <a:br>
              <a:rPr lang="pl-PL" sz="2400" i="1" dirty="0">
                <a:solidFill>
                  <a:prstClr val="black"/>
                </a:solidFill>
                <a:latin typeface="Arial" charset="0"/>
              </a:rPr>
            </a:br>
            <a:r>
              <a:rPr lang="pl-PL" sz="2400" i="1" dirty="0">
                <a:solidFill>
                  <a:prstClr val="black"/>
                </a:solidFill>
                <a:latin typeface="Arial" charset="0"/>
              </a:rPr>
              <a:t>i instytucjach rynku pracy, </a:t>
            </a:r>
            <a:r>
              <a:rPr lang="pl-PL" sz="2400" dirty="0">
                <a:solidFill>
                  <a:prstClr val="black"/>
                </a:solidFill>
                <a:latin typeface="Arial" charset="0"/>
              </a:rPr>
              <a:t>podmiot powierzający wykonywanie pracy cudzoziemcowi, od którego jest wymagane posiadanie zezwolenia na pracę, </a:t>
            </a:r>
            <a:br>
              <a:rPr lang="pl-PL" sz="2400" dirty="0">
                <a:solidFill>
                  <a:prstClr val="black"/>
                </a:solidFill>
                <a:latin typeface="Arial" charset="0"/>
              </a:rPr>
            </a:br>
            <a:r>
              <a:rPr lang="pl-PL" sz="2400" dirty="0">
                <a:solidFill>
                  <a:prstClr val="black"/>
                </a:solidFill>
                <a:latin typeface="Arial" charset="0"/>
              </a:rPr>
              <a:t>jest obowiązany </a:t>
            </a:r>
            <a:r>
              <a:rPr lang="pl-PL" sz="2400" dirty="0">
                <a:solidFill>
                  <a:prstClr val="black"/>
                </a:solidFill>
                <a:highlight>
                  <a:srgbClr val="FFFF00"/>
                </a:highlight>
                <a:latin typeface="Arial" charset="0"/>
              </a:rPr>
              <a:t>do </a:t>
            </a:r>
            <a:r>
              <a:rPr lang="pl-PL" sz="2400" b="1" dirty="0">
                <a:solidFill>
                  <a:prstClr val="black"/>
                </a:solidFill>
                <a:highlight>
                  <a:srgbClr val="FFFF00"/>
                </a:highlight>
                <a:latin typeface="Arial" charset="0"/>
              </a:rPr>
              <a:t>podwyższenia wynagrodzenia cudzoziemca proporcjonalnie do zwiększenia wymiaru czasu pracy</a:t>
            </a:r>
            <a:r>
              <a:rPr lang="pl-PL" sz="2400" dirty="0">
                <a:solidFill>
                  <a:prstClr val="black"/>
                </a:solidFill>
                <a:latin typeface="Arial" charset="0"/>
              </a:rPr>
              <a:t> cudzoziemca zatrudnionego w niepełnym wymiarze czasu pracy </a:t>
            </a:r>
            <a:r>
              <a:rPr lang="pl-PL" sz="2400" b="1" dirty="0">
                <a:solidFill>
                  <a:prstClr val="black"/>
                </a:solidFill>
                <a:highlight>
                  <a:srgbClr val="FFFF00"/>
                </a:highlight>
                <a:latin typeface="Arial" charset="0"/>
              </a:rPr>
              <a:t>lub liczby godzin</a:t>
            </a:r>
            <a:r>
              <a:rPr lang="pl-PL" sz="2400" dirty="0">
                <a:solidFill>
                  <a:prstClr val="black"/>
                </a:solidFill>
                <a:latin typeface="Arial" charset="0"/>
              </a:rPr>
              <a:t>, </a:t>
            </a:r>
            <a:br>
              <a:rPr lang="pl-PL" sz="2400" dirty="0">
                <a:solidFill>
                  <a:prstClr val="black"/>
                </a:solidFill>
                <a:latin typeface="Arial" charset="0"/>
              </a:rPr>
            </a:br>
            <a:r>
              <a:rPr lang="pl-PL" sz="2400" dirty="0">
                <a:solidFill>
                  <a:prstClr val="black"/>
                </a:solidFill>
                <a:latin typeface="Arial" charset="0"/>
              </a:rPr>
              <a:t>w których cudzoziemiec wykonuje pracę na podstawie umowy cywilnoprawnej. </a:t>
            </a:r>
          </a:p>
          <a:p>
            <a:pPr marL="285750" indent="-285750" fontAlgn="base">
              <a:spcBef>
                <a:spcPct val="0"/>
              </a:spcBef>
              <a:spcAft>
                <a:spcPts val="600"/>
              </a:spcAft>
              <a:buFont typeface="Wingdings" panose="05000000000000000000" pitchFamily="2" charset="2"/>
              <a:buChar char="q"/>
            </a:pPr>
            <a:r>
              <a:rPr lang="pl-PL" sz="2400" dirty="0">
                <a:solidFill>
                  <a:prstClr val="black"/>
                </a:solidFill>
                <a:latin typeface="Arial" charset="0"/>
              </a:rPr>
              <a:t>Ponadto, zgodnie z nowym brzmieniem </a:t>
            </a:r>
            <a:r>
              <a:rPr lang="pl-PL" sz="2400" i="1" dirty="0">
                <a:solidFill>
                  <a:prstClr val="black"/>
                </a:solidFill>
                <a:latin typeface="Arial" charset="0"/>
              </a:rPr>
              <a:t>art. 88f ust. 1a, </a:t>
            </a:r>
            <a:r>
              <a:rPr lang="pl-PL" sz="2400" dirty="0">
                <a:solidFill>
                  <a:prstClr val="black"/>
                </a:solidFill>
                <a:latin typeface="Arial" charset="0"/>
              </a:rPr>
              <a:t>za okoliczność </a:t>
            </a:r>
            <a:r>
              <a:rPr lang="pl-PL" sz="2400" b="1" dirty="0">
                <a:solidFill>
                  <a:prstClr val="black"/>
                </a:solidFill>
                <a:latin typeface="Arial" charset="0"/>
              </a:rPr>
              <a:t>niewymagającą wydania nowego zezwolenia na pracę</a:t>
            </a:r>
            <a:r>
              <a:rPr lang="pl-PL" sz="2400" dirty="0">
                <a:solidFill>
                  <a:prstClr val="black"/>
                </a:solidFill>
                <a:latin typeface="Arial" charset="0"/>
              </a:rPr>
              <a:t> uznaje się </a:t>
            </a:r>
            <a:r>
              <a:rPr lang="pl-PL" sz="2400" dirty="0">
                <a:solidFill>
                  <a:prstClr val="black"/>
                </a:solidFill>
                <a:highlight>
                  <a:srgbClr val="FFFF00"/>
                </a:highlight>
                <a:latin typeface="Arial" charset="0"/>
              </a:rPr>
              <a:t>zwiększenie wymiaru czasu pracy, przy jednoczesnym proporcjonalnym zwiększeniu wynagrodzenia</a:t>
            </a:r>
            <a:r>
              <a:rPr lang="pl-PL" sz="2400" dirty="0">
                <a:solidFill>
                  <a:prstClr val="black"/>
                </a:solidFill>
                <a:latin typeface="Arial" charset="0"/>
              </a:rPr>
              <a:t>. </a:t>
            </a:r>
          </a:p>
          <a:p>
            <a:pPr fontAlgn="base">
              <a:spcBef>
                <a:spcPct val="0"/>
              </a:spcBef>
              <a:spcAft>
                <a:spcPts val="1200"/>
              </a:spcAft>
            </a:pPr>
            <a:endParaRPr lang="pl-PL" sz="2400" dirty="0">
              <a:solidFill>
                <a:prstClr val="black"/>
              </a:solidFill>
              <a:latin typeface="Arial" charset="0"/>
            </a:endParaRPr>
          </a:p>
          <a:p>
            <a:pPr fontAlgn="base">
              <a:spcBef>
                <a:spcPct val="0"/>
              </a:spcBef>
              <a:spcAft>
                <a:spcPct val="0"/>
              </a:spcAft>
              <a:defRPr/>
            </a:pPr>
            <a:endParaRPr lang="pl-PL" sz="2400" b="1" dirty="0">
              <a:solidFill>
                <a:prstClr val="black"/>
              </a:solidFill>
              <a:latin typeface="Arial" charset="0"/>
            </a:endParaRPr>
          </a:p>
          <a:p>
            <a:pPr marL="457200" indent="-457200" fontAlgn="base">
              <a:spcBef>
                <a:spcPct val="45000"/>
              </a:spcBef>
              <a:spcAft>
                <a:spcPct val="0"/>
              </a:spcAft>
              <a:defRPr/>
            </a:pPr>
            <a:endParaRPr lang="pl-PL" sz="2400" b="1" dirty="0">
              <a:solidFill>
                <a:srgbClr val="336699"/>
              </a:solidFill>
              <a:latin typeface="Arial" charset="0"/>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316631217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106</a:t>
            </a:fld>
            <a:endParaRPr lang="pl-PL" dirty="0">
              <a:solidFill>
                <a:srgbClr val="1F497D"/>
              </a:solidFill>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solidFill>
                  <a:prstClr val="black"/>
                </a:solidFill>
                <a:latin typeface="Arial" charset="0"/>
              </a:rPr>
              <a:t>Wytyczne Straży Granicznej</a:t>
            </a:r>
          </a:p>
        </p:txBody>
      </p:sp>
      <p:sp>
        <p:nvSpPr>
          <p:cNvPr id="4100" name="Rectangle 3"/>
          <p:cNvSpPr>
            <a:spLocks noChangeArrowheads="1"/>
          </p:cNvSpPr>
          <p:nvPr/>
        </p:nvSpPr>
        <p:spPr bwMode="auto">
          <a:xfrm>
            <a:off x="471055" y="1657891"/>
            <a:ext cx="11397672" cy="5477526"/>
          </a:xfrm>
          <a:prstGeom prst="rect">
            <a:avLst/>
          </a:prstGeom>
          <a:noFill/>
          <a:ln w="9525">
            <a:noFill/>
            <a:round/>
            <a:headEnd/>
            <a:tailEnd/>
          </a:ln>
        </p:spPr>
        <p:txBody>
          <a:bodyPr wrap="square" lIns="90000" tIns="46800" rIns="90000" bIns="46800">
            <a:spAutoFit/>
          </a:bodyPr>
          <a:lstStyle/>
          <a:p>
            <a:pPr marL="285750" indent="-285750" fontAlgn="base">
              <a:spcBef>
                <a:spcPct val="0"/>
              </a:spcBef>
              <a:spcAft>
                <a:spcPts val="1200"/>
              </a:spcAft>
              <a:buFont typeface="Wingdings" panose="05000000000000000000" pitchFamily="2" charset="2"/>
              <a:buChar char="q"/>
            </a:pPr>
            <a:r>
              <a:rPr lang="pl-PL" sz="2400" dirty="0">
                <a:solidFill>
                  <a:prstClr val="black"/>
                </a:solidFill>
                <a:latin typeface="Arial" charset="0"/>
              </a:rPr>
              <a:t> W </a:t>
            </a:r>
            <a:r>
              <a:rPr lang="pl-PL" sz="2400" i="1" dirty="0">
                <a:solidFill>
                  <a:prstClr val="black"/>
                </a:solidFill>
                <a:latin typeface="Arial" charset="0"/>
              </a:rPr>
              <a:t>art. 88f ust. 1a </a:t>
            </a:r>
            <a:r>
              <a:rPr lang="pl-PL" sz="2400" dirty="0">
                <a:solidFill>
                  <a:prstClr val="black"/>
                </a:solidFill>
                <a:latin typeface="Arial" charset="0"/>
              </a:rPr>
              <a:t>ustawy dodano nowe okoliczności, których zmiana nie będzie powodowała konieczności zmiany zezwolenia na pracę. Jako nieskutkujące powyższym dopuszczono zwiększenie wymiaru czasu pracy, przy jednoczesnym proporcjonalnym zwiększeniu wynagrodzenia. Zmiany, o których mowa powyżej, nie będą zatem wypełniały przesłanek definicji powierzania nielegalnego wykonywania pracy cudzoziemcowi, określonej w </a:t>
            </a:r>
            <a:r>
              <a:rPr lang="pl-PL" sz="2400" i="1" dirty="0">
                <a:solidFill>
                  <a:prstClr val="black"/>
                </a:solidFill>
                <a:latin typeface="Arial" charset="0"/>
              </a:rPr>
              <a:t>art. 2 ust. 1 pkt 22a </a:t>
            </a:r>
            <a:r>
              <a:rPr lang="pl-PL" sz="2400" dirty="0">
                <a:solidFill>
                  <a:prstClr val="black"/>
                </a:solidFill>
                <a:latin typeface="Arial" charset="0"/>
              </a:rPr>
              <a:t>ustawy. </a:t>
            </a:r>
          </a:p>
          <a:p>
            <a:pPr marL="285750" indent="-285750" fontAlgn="base">
              <a:spcBef>
                <a:spcPct val="0"/>
              </a:spcBef>
              <a:spcAft>
                <a:spcPct val="0"/>
              </a:spcAft>
              <a:buFont typeface="Wingdings" panose="05000000000000000000" pitchFamily="2" charset="2"/>
              <a:buChar char="q"/>
            </a:pPr>
            <a:r>
              <a:rPr lang="pl-PL" sz="2400" b="1" dirty="0">
                <a:solidFill>
                  <a:prstClr val="black"/>
                </a:solidFill>
                <a:latin typeface="Arial" charset="0"/>
              </a:rPr>
              <a:t> Mając na uwadze zastosowaną nomenklaturę, podkreślić należy, że zmiana w zakresie wymiaru czasu pracy (oraz w konsekwencji wynagrodzenia) </a:t>
            </a:r>
            <a:r>
              <a:rPr lang="pl-PL" sz="2400" b="1" dirty="0">
                <a:solidFill>
                  <a:prstClr val="black"/>
                </a:solidFill>
                <a:highlight>
                  <a:srgbClr val="FFFF00"/>
                </a:highlight>
                <a:latin typeface="Arial" charset="0"/>
              </a:rPr>
              <a:t>dotyczy wyłącznie umów o pracę</a:t>
            </a:r>
            <a:r>
              <a:rPr lang="pl-PL" sz="2400" b="1" dirty="0">
                <a:solidFill>
                  <a:prstClr val="black"/>
                </a:solidFill>
                <a:latin typeface="Arial" charset="0"/>
              </a:rPr>
              <a:t>.</a:t>
            </a:r>
            <a:endParaRPr lang="pl-PL" sz="2400" dirty="0">
              <a:solidFill>
                <a:prstClr val="black"/>
              </a:solidFill>
              <a:latin typeface="Arial" charset="0"/>
            </a:endParaRPr>
          </a:p>
          <a:p>
            <a:pPr fontAlgn="base">
              <a:spcBef>
                <a:spcPct val="0"/>
              </a:spcBef>
              <a:spcAft>
                <a:spcPct val="0"/>
              </a:spcAft>
            </a:pPr>
            <a:r>
              <a:rPr lang="pl-PL" dirty="0">
                <a:solidFill>
                  <a:prstClr val="black"/>
                </a:solidFill>
                <a:latin typeface="Arial" charset="0"/>
              </a:rPr>
              <a:t> </a:t>
            </a:r>
          </a:p>
          <a:p>
            <a:pPr fontAlgn="base">
              <a:spcBef>
                <a:spcPct val="0"/>
              </a:spcBef>
              <a:spcAft>
                <a:spcPct val="0"/>
              </a:spcAft>
            </a:pPr>
            <a:r>
              <a:rPr lang="pl-PL" dirty="0">
                <a:solidFill>
                  <a:prstClr val="black"/>
                </a:solidFill>
                <a:latin typeface="Arial" charset="0"/>
              </a:rPr>
              <a:t> </a:t>
            </a:r>
          </a:p>
          <a:p>
            <a:pPr fontAlgn="base">
              <a:spcBef>
                <a:spcPct val="0"/>
              </a:spcBef>
              <a:spcAft>
                <a:spcPts val="600"/>
              </a:spcAft>
            </a:pPr>
            <a:endParaRPr lang="pl-PL" sz="2400" dirty="0">
              <a:solidFill>
                <a:prstClr val="black"/>
              </a:solidFill>
              <a:latin typeface="Arial" charset="0"/>
            </a:endParaRPr>
          </a:p>
          <a:p>
            <a:pPr fontAlgn="base">
              <a:spcBef>
                <a:spcPct val="0"/>
              </a:spcBef>
              <a:spcAft>
                <a:spcPct val="0"/>
              </a:spcAft>
              <a:defRPr/>
            </a:pPr>
            <a:endParaRPr lang="pl-PL" sz="2400" b="1" dirty="0">
              <a:solidFill>
                <a:prstClr val="black"/>
              </a:solidFill>
              <a:latin typeface="Arial" charset="0"/>
            </a:endParaRPr>
          </a:p>
          <a:p>
            <a:pPr marL="457200" indent="-457200" fontAlgn="base">
              <a:spcBef>
                <a:spcPct val="45000"/>
              </a:spcBef>
              <a:spcAft>
                <a:spcPct val="0"/>
              </a:spcAft>
              <a:defRPr/>
            </a:pPr>
            <a:endParaRPr lang="pl-PL" sz="2400" b="1" dirty="0">
              <a:solidFill>
                <a:srgbClr val="336699"/>
              </a:solidFill>
              <a:latin typeface="Arial" charset="0"/>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12596834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107</a:t>
            </a:fld>
            <a:endParaRPr lang="pl-PL" dirty="0">
              <a:solidFill>
                <a:srgbClr val="1F497D"/>
              </a:solidFill>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solidFill>
                  <a:prstClr val="black"/>
                </a:solidFill>
                <a:latin typeface="Arial" charset="0"/>
              </a:rPr>
              <a:t>Wytyczne Straży Granicznej cd.</a:t>
            </a:r>
          </a:p>
        </p:txBody>
      </p:sp>
      <p:sp>
        <p:nvSpPr>
          <p:cNvPr id="4100" name="Rectangle 3"/>
          <p:cNvSpPr>
            <a:spLocks noChangeArrowheads="1"/>
          </p:cNvSpPr>
          <p:nvPr/>
        </p:nvSpPr>
        <p:spPr bwMode="auto">
          <a:xfrm>
            <a:off x="332511" y="1250228"/>
            <a:ext cx="11767126" cy="7077964"/>
          </a:xfrm>
          <a:prstGeom prst="rect">
            <a:avLst/>
          </a:prstGeom>
          <a:noFill/>
          <a:ln w="9525">
            <a:noFill/>
            <a:round/>
            <a:headEnd/>
            <a:tailEnd/>
          </a:ln>
        </p:spPr>
        <p:txBody>
          <a:bodyPr wrap="square" lIns="90000" tIns="46800" rIns="90000" bIns="46800">
            <a:spAutoFit/>
          </a:bodyPr>
          <a:lstStyle/>
          <a:p>
            <a:pPr marL="285750" indent="-285750" fontAlgn="base">
              <a:spcBef>
                <a:spcPct val="0"/>
              </a:spcBef>
              <a:spcAft>
                <a:spcPts val="1200"/>
              </a:spcAft>
              <a:buFont typeface="Wingdings" panose="05000000000000000000" pitchFamily="2" charset="2"/>
              <a:buChar char="q"/>
            </a:pPr>
            <a:r>
              <a:rPr lang="pl-PL" sz="2100" dirty="0">
                <a:solidFill>
                  <a:prstClr val="black"/>
                </a:solidFill>
                <a:latin typeface="Arial" charset="0"/>
              </a:rPr>
              <a:t>Nowo dodany </a:t>
            </a:r>
            <a:r>
              <a:rPr lang="pl-PL" sz="2100" i="1" dirty="0">
                <a:solidFill>
                  <a:prstClr val="black"/>
                </a:solidFill>
                <a:latin typeface="Arial" charset="0"/>
              </a:rPr>
              <a:t>ust. 2a w art. 88h </a:t>
            </a:r>
            <a:r>
              <a:rPr lang="pl-PL" sz="2100" dirty="0">
                <a:solidFill>
                  <a:prstClr val="black"/>
                </a:solidFill>
                <a:latin typeface="Arial" charset="0"/>
              </a:rPr>
              <a:t>nakłada na podmiot powierzający wykonywanie pracy cudzoziemcowi, od którego jest wymagane posiadanie zezwolenia na pracę, obowiązek podwyższenia wynagrodzenia cudzoziemca proporcjonalnie do zwiększenia wymiaru czasu pracy cudzoziemca zatrudnionego w niepełnym wymiarze czasu pracy lub liczby godzin, </a:t>
            </a:r>
            <a:br>
              <a:rPr lang="pl-PL" sz="2100" dirty="0">
                <a:solidFill>
                  <a:prstClr val="black"/>
                </a:solidFill>
                <a:latin typeface="Arial" charset="0"/>
              </a:rPr>
            </a:br>
            <a:r>
              <a:rPr lang="pl-PL" sz="2100" dirty="0">
                <a:solidFill>
                  <a:prstClr val="black"/>
                </a:solidFill>
                <a:latin typeface="Arial" charset="0"/>
              </a:rPr>
              <a:t>w których cudzoziemiec wykonuje pracę na podstawie umowy cywilnoprawnej. </a:t>
            </a:r>
            <a:br>
              <a:rPr lang="pl-PL" sz="2100" dirty="0">
                <a:solidFill>
                  <a:prstClr val="black"/>
                </a:solidFill>
                <a:latin typeface="Arial" charset="0"/>
              </a:rPr>
            </a:br>
            <a:r>
              <a:rPr lang="pl-PL" sz="2100" dirty="0">
                <a:solidFill>
                  <a:prstClr val="black"/>
                </a:solidFill>
                <a:latin typeface="Arial" charset="0"/>
              </a:rPr>
              <a:t>Dodany ustęp odnosi się wprost do zmiany warunków wykonywania pracy, wprowadzonych nowym brzmieniem </a:t>
            </a:r>
            <a:r>
              <a:rPr lang="pl-PL" sz="2100" i="1" dirty="0">
                <a:solidFill>
                  <a:prstClr val="black"/>
                </a:solidFill>
                <a:latin typeface="Arial" charset="0"/>
              </a:rPr>
              <a:t>art. 88f ust. 1a, </a:t>
            </a:r>
            <a:r>
              <a:rPr lang="pl-PL" sz="2100" dirty="0">
                <a:solidFill>
                  <a:prstClr val="black"/>
                </a:solidFill>
                <a:latin typeface="Arial" charset="0"/>
              </a:rPr>
              <a:t>które nie powodują konieczności zmiany zezwolenia </a:t>
            </a:r>
            <a:br>
              <a:rPr lang="pl-PL" sz="2100" dirty="0">
                <a:solidFill>
                  <a:prstClr val="black"/>
                </a:solidFill>
                <a:latin typeface="Arial" charset="0"/>
              </a:rPr>
            </a:br>
            <a:r>
              <a:rPr lang="pl-PL" sz="2100" dirty="0">
                <a:solidFill>
                  <a:prstClr val="black"/>
                </a:solidFill>
                <a:latin typeface="Arial" charset="0"/>
              </a:rPr>
              <a:t>na pracę. </a:t>
            </a:r>
            <a:br>
              <a:rPr lang="pl-PL" sz="2100" dirty="0">
                <a:solidFill>
                  <a:prstClr val="black"/>
                </a:solidFill>
                <a:latin typeface="Arial" charset="0"/>
              </a:rPr>
            </a:br>
            <a:r>
              <a:rPr lang="pl-PL" sz="2100" b="1" dirty="0">
                <a:solidFill>
                  <a:prstClr val="black"/>
                </a:solidFill>
                <a:latin typeface="Arial" charset="0"/>
              </a:rPr>
              <a:t>Zauważyć należy, iż dodany art. 88h ust. 2a odnosi się nie tylko do umowy o pracę, </a:t>
            </a:r>
            <a:br>
              <a:rPr lang="pl-PL" sz="2100" b="1" dirty="0">
                <a:solidFill>
                  <a:prstClr val="black"/>
                </a:solidFill>
                <a:latin typeface="Arial" charset="0"/>
              </a:rPr>
            </a:br>
            <a:r>
              <a:rPr lang="pl-PL" sz="2100" b="1" dirty="0">
                <a:solidFill>
                  <a:prstClr val="black"/>
                </a:solidFill>
                <a:latin typeface="Arial" charset="0"/>
              </a:rPr>
              <a:t>ale również umowy cywilnoprawnej – co należy uznać za nieścisłość.</a:t>
            </a:r>
            <a:endParaRPr lang="pl-PL" sz="2100" dirty="0">
              <a:solidFill>
                <a:prstClr val="black"/>
              </a:solidFill>
              <a:latin typeface="Arial" charset="0"/>
            </a:endParaRPr>
          </a:p>
          <a:p>
            <a:pPr marL="285750" indent="-285750" fontAlgn="base">
              <a:spcBef>
                <a:spcPct val="0"/>
              </a:spcBef>
              <a:spcAft>
                <a:spcPct val="0"/>
              </a:spcAft>
              <a:buFont typeface="Wingdings" panose="05000000000000000000" pitchFamily="2" charset="2"/>
              <a:buChar char="q"/>
            </a:pPr>
            <a:r>
              <a:rPr lang="pl-PL" sz="2100" b="1" dirty="0">
                <a:solidFill>
                  <a:prstClr val="black"/>
                </a:solidFill>
                <a:highlight>
                  <a:srgbClr val="FFFF00"/>
                </a:highlight>
                <a:latin typeface="Arial" charset="0"/>
              </a:rPr>
              <a:t>Zmiana liczby godzin pracy wykonywanej na podstawie umowy cywilnoprawnej nadal wymagać będzie zmiany zezwolenia na pracę.</a:t>
            </a:r>
            <a:r>
              <a:rPr lang="pl-PL" sz="2100" dirty="0">
                <a:solidFill>
                  <a:prstClr val="black"/>
                </a:solidFill>
                <a:latin typeface="Arial" charset="0"/>
              </a:rPr>
              <a:t> Powierzenie wykonywania na pracy </a:t>
            </a:r>
            <a:br>
              <a:rPr lang="pl-PL" sz="2100" dirty="0">
                <a:solidFill>
                  <a:prstClr val="black"/>
                </a:solidFill>
                <a:latin typeface="Arial" charset="0"/>
              </a:rPr>
            </a:br>
            <a:r>
              <a:rPr lang="pl-PL" sz="2100" dirty="0">
                <a:solidFill>
                  <a:prstClr val="black"/>
                </a:solidFill>
                <a:latin typeface="Arial" charset="0"/>
              </a:rPr>
              <a:t>na podstawie umowy cywilnoprawnej w zwiększonej liczbie godzin pracy, nawet przy proporcjonalnym zwiększeniu wynagrodzenia, </a:t>
            </a:r>
            <a:r>
              <a:rPr lang="pl-PL" sz="2100" b="1" dirty="0">
                <a:solidFill>
                  <a:prstClr val="black"/>
                </a:solidFill>
                <a:highlight>
                  <a:srgbClr val="FFFF00"/>
                </a:highlight>
                <a:latin typeface="Arial" charset="0"/>
              </a:rPr>
              <a:t>wymaga zmiany zezwolenia – w przeciwnym przypadku praca powierzana będzie na warunkach innych niż wskazane w zezwoleniu </a:t>
            </a:r>
            <a:br>
              <a:rPr lang="pl-PL" sz="2100" b="1" dirty="0">
                <a:solidFill>
                  <a:prstClr val="black"/>
                </a:solidFill>
                <a:highlight>
                  <a:srgbClr val="FFFF00"/>
                </a:highlight>
                <a:latin typeface="Arial" charset="0"/>
              </a:rPr>
            </a:br>
            <a:r>
              <a:rPr lang="pl-PL" sz="2100" b="1" dirty="0">
                <a:solidFill>
                  <a:prstClr val="black"/>
                </a:solidFill>
                <a:highlight>
                  <a:srgbClr val="FFFF00"/>
                </a:highlight>
                <a:latin typeface="Arial" charset="0"/>
              </a:rPr>
              <a:t>na pracę.</a:t>
            </a:r>
          </a:p>
          <a:p>
            <a:pPr fontAlgn="base">
              <a:spcBef>
                <a:spcPct val="0"/>
              </a:spcBef>
              <a:spcAft>
                <a:spcPct val="0"/>
              </a:spcAft>
            </a:pPr>
            <a:r>
              <a:rPr lang="pl-PL" sz="2000" dirty="0">
                <a:solidFill>
                  <a:prstClr val="black"/>
                </a:solidFill>
                <a:latin typeface="Arial" charset="0"/>
              </a:rPr>
              <a:t> </a:t>
            </a:r>
          </a:p>
          <a:p>
            <a:pPr fontAlgn="base">
              <a:spcBef>
                <a:spcPct val="0"/>
              </a:spcBef>
              <a:spcAft>
                <a:spcPts val="600"/>
              </a:spcAft>
            </a:pPr>
            <a:endParaRPr lang="pl-PL" sz="2400" dirty="0">
              <a:solidFill>
                <a:prstClr val="black"/>
              </a:solidFill>
              <a:latin typeface="Arial" charset="0"/>
            </a:endParaRPr>
          </a:p>
          <a:p>
            <a:pPr fontAlgn="base">
              <a:spcBef>
                <a:spcPct val="0"/>
              </a:spcBef>
              <a:spcAft>
                <a:spcPct val="0"/>
              </a:spcAft>
              <a:defRPr/>
            </a:pPr>
            <a:endParaRPr lang="pl-PL" sz="2400" b="1" dirty="0">
              <a:solidFill>
                <a:prstClr val="black"/>
              </a:solidFill>
              <a:latin typeface="Arial" charset="0"/>
            </a:endParaRPr>
          </a:p>
          <a:p>
            <a:pPr marL="457200" indent="-457200" fontAlgn="base">
              <a:spcBef>
                <a:spcPct val="45000"/>
              </a:spcBef>
              <a:spcAft>
                <a:spcPct val="0"/>
              </a:spcAft>
              <a:defRPr/>
            </a:pPr>
            <a:endParaRPr lang="pl-PL" sz="2400" b="1" dirty="0">
              <a:solidFill>
                <a:srgbClr val="336699"/>
              </a:solidFill>
              <a:latin typeface="Arial" charset="0"/>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11833718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108</a:t>
            </a:fld>
            <a:endParaRPr lang="pl-PL" dirty="0">
              <a:solidFill>
                <a:srgbClr val="1F497D"/>
              </a:solidFill>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800" b="1" dirty="0">
                <a:solidFill>
                  <a:prstClr val="black"/>
                </a:solidFill>
                <a:latin typeface="Arial" charset="0"/>
              </a:rPr>
              <a:t>Pismo do Ministerstwa Rodziny i Polityki Społecznej</a:t>
            </a:r>
          </a:p>
        </p:txBody>
      </p:sp>
      <p:sp>
        <p:nvSpPr>
          <p:cNvPr id="4100" name="Rectangle 3"/>
          <p:cNvSpPr>
            <a:spLocks noChangeArrowheads="1"/>
          </p:cNvSpPr>
          <p:nvPr/>
        </p:nvSpPr>
        <p:spPr bwMode="auto">
          <a:xfrm>
            <a:off x="729673" y="1553146"/>
            <a:ext cx="11083635" cy="6354689"/>
          </a:xfrm>
          <a:prstGeom prst="rect">
            <a:avLst/>
          </a:prstGeom>
          <a:noFill/>
          <a:ln w="9525">
            <a:noFill/>
            <a:round/>
            <a:headEnd/>
            <a:tailEnd/>
          </a:ln>
        </p:spPr>
        <p:txBody>
          <a:bodyPr wrap="square" lIns="90000" tIns="46800" rIns="90000" bIns="46800">
            <a:spAutoFit/>
          </a:bodyPr>
          <a:lstStyle/>
          <a:p>
            <a:pPr marL="285750" indent="-285750" fontAlgn="base">
              <a:spcBef>
                <a:spcPct val="0"/>
              </a:spcBef>
              <a:spcAft>
                <a:spcPts val="1200"/>
              </a:spcAft>
              <a:buFont typeface="Wingdings" panose="05000000000000000000" pitchFamily="2" charset="2"/>
              <a:buChar char="q"/>
            </a:pPr>
            <a:r>
              <a:rPr lang="pl-PL" sz="2600" i="1" dirty="0">
                <a:solidFill>
                  <a:prstClr val="black"/>
                </a:solidFill>
                <a:latin typeface="Arial" charset="0"/>
              </a:rPr>
              <a:t>Zgodnie z art. 4 ust. 1 pkt 4 ustawy z dnia 20 kwietnia 2004 r. </a:t>
            </a:r>
            <a:br>
              <a:rPr lang="pl-PL" sz="2600" i="1" dirty="0">
                <a:solidFill>
                  <a:prstClr val="black"/>
                </a:solidFill>
                <a:latin typeface="Arial" charset="0"/>
              </a:rPr>
            </a:br>
            <a:r>
              <a:rPr lang="pl-PL" sz="2600" i="1" dirty="0">
                <a:solidFill>
                  <a:prstClr val="black"/>
                </a:solidFill>
                <a:latin typeface="Arial" charset="0"/>
              </a:rPr>
              <a:t>o promocji zatrudnienia i instytucjach rynku pracy </a:t>
            </a:r>
            <a:r>
              <a:rPr lang="pl-PL" sz="2600" dirty="0">
                <a:solidFill>
                  <a:prstClr val="black"/>
                </a:solidFill>
                <a:latin typeface="Arial" charset="0"/>
              </a:rPr>
              <a:t>– zadania </a:t>
            </a:r>
            <a:br>
              <a:rPr lang="pl-PL" sz="2600" dirty="0">
                <a:solidFill>
                  <a:prstClr val="black"/>
                </a:solidFill>
                <a:latin typeface="Arial" charset="0"/>
              </a:rPr>
            </a:br>
            <a:r>
              <a:rPr lang="pl-PL" sz="2600" dirty="0">
                <a:solidFill>
                  <a:prstClr val="black"/>
                </a:solidFill>
                <a:latin typeface="Arial" charset="0"/>
              </a:rPr>
              <a:t>na rzecz rynku pracy polegające na zapewnianiu jednolitości </a:t>
            </a:r>
            <a:br>
              <a:rPr lang="pl-PL" sz="2600" dirty="0">
                <a:solidFill>
                  <a:prstClr val="black"/>
                </a:solidFill>
                <a:latin typeface="Arial" charset="0"/>
              </a:rPr>
            </a:br>
            <a:r>
              <a:rPr lang="pl-PL" sz="2600" dirty="0">
                <a:solidFill>
                  <a:prstClr val="black"/>
                </a:solidFill>
                <a:latin typeface="Arial" charset="0"/>
              </a:rPr>
              <a:t>stosowania prawa, w szczególności </a:t>
            </a:r>
            <a:r>
              <a:rPr lang="pl-PL" sz="2600" b="1" dirty="0">
                <a:solidFill>
                  <a:prstClr val="black"/>
                </a:solidFill>
                <a:latin typeface="Arial" charset="0"/>
              </a:rPr>
              <a:t>przez udzielanie wyjaśnień dotyczących stosowania przepisów ustawy, realizuje minister właściwy do spraw pracy </a:t>
            </a:r>
            <a:r>
              <a:rPr lang="pl-PL" sz="2600" dirty="0">
                <a:solidFill>
                  <a:prstClr val="black"/>
                </a:solidFill>
                <a:latin typeface="Arial" charset="0"/>
              </a:rPr>
              <a:t>(aktualnie jest to Minister Rodziny </a:t>
            </a:r>
            <a:br>
              <a:rPr lang="pl-PL" sz="2600" dirty="0">
                <a:solidFill>
                  <a:prstClr val="black"/>
                </a:solidFill>
                <a:latin typeface="Arial" charset="0"/>
              </a:rPr>
            </a:br>
            <a:r>
              <a:rPr lang="pl-PL" sz="2600" dirty="0">
                <a:solidFill>
                  <a:prstClr val="black"/>
                </a:solidFill>
                <a:latin typeface="Arial" charset="0"/>
              </a:rPr>
              <a:t>i Polityki Społecznej).</a:t>
            </a:r>
          </a:p>
          <a:p>
            <a:pPr marL="285750" indent="-285750" fontAlgn="base">
              <a:spcBef>
                <a:spcPct val="0"/>
              </a:spcBef>
              <a:spcAft>
                <a:spcPts val="600"/>
              </a:spcAft>
              <a:buFont typeface="Wingdings" panose="05000000000000000000" pitchFamily="2" charset="2"/>
              <a:buChar char="q"/>
            </a:pPr>
            <a:r>
              <a:rPr lang="pl-PL" sz="2600" dirty="0">
                <a:solidFill>
                  <a:prstClr val="black"/>
                </a:solidFill>
                <a:latin typeface="Arial" charset="0"/>
              </a:rPr>
              <a:t> Mając na względzie zaistniałe wątpliwości, Departament Legalności Zatrudnienia GIP wystąpił do Departamentu Rynku Pracy </a:t>
            </a:r>
            <a:br>
              <a:rPr lang="pl-PL" sz="2600" dirty="0">
                <a:solidFill>
                  <a:prstClr val="black"/>
                </a:solidFill>
                <a:latin typeface="Arial" charset="0"/>
              </a:rPr>
            </a:br>
            <a:r>
              <a:rPr lang="pl-PL" sz="2600" dirty="0">
                <a:solidFill>
                  <a:prstClr val="black"/>
                </a:solidFill>
                <a:latin typeface="Arial" charset="0"/>
              </a:rPr>
              <a:t>w Ministerstwie Rodziny i Polityki Społecznej </a:t>
            </a:r>
            <a:r>
              <a:rPr lang="pl-PL" sz="2600" b="1" dirty="0">
                <a:solidFill>
                  <a:prstClr val="black"/>
                </a:solidFill>
                <a:latin typeface="Arial" charset="0"/>
              </a:rPr>
              <a:t>z prośbą o zajęcie stanowiska</a:t>
            </a:r>
            <a:r>
              <a:rPr lang="pl-PL" sz="2600" dirty="0">
                <a:solidFill>
                  <a:prstClr val="black"/>
                </a:solidFill>
                <a:latin typeface="Arial" charset="0"/>
              </a:rPr>
              <a:t>. </a:t>
            </a:r>
          </a:p>
          <a:p>
            <a:pPr fontAlgn="base">
              <a:spcBef>
                <a:spcPct val="0"/>
              </a:spcBef>
              <a:spcAft>
                <a:spcPct val="0"/>
              </a:spcAft>
            </a:pPr>
            <a:r>
              <a:rPr lang="pl-PL" dirty="0">
                <a:solidFill>
                  <a:prstClr val="black"/>
                </a:solidFill>
                <a:latin typeface="Arial" charset="0"/>
              </a:rPr>
              <a:t> </a:t>
            </a:r>
          </a:p>
          <a:p>
            <a:pPr fontAlgn="base">
              <a:spcBef>
                <a:spcPct val="0"/>
              </a:spcBef>
              <a:spcAft>
                <a:spcPts val="600"/>
              </a:spcAft>
            </a:pPr>
            <a:endParaRPr lang="pl-PL" sz="2400" dirty="0">
              <a:solidFill>
                <a:prstClr val="black"/>
              </a:solidFill>
              <a:latin typeface="Arial" charset="0"/>
            </a:endParaRPr>
          </a:p>
          <a:p>
            <a:pPr fontAlgn="base">
              <a:spcBef>
                <a:spcPct val="0"/>
              </a:spcBef>
              <a:spcAft>
                <a:spcPct val="0"/>
              </a:spcAft>
              <a:defRPr/>
            </a:pPr>
            <a:endParaRPr lang="pl-PL" sz="2400" b="1" dirty="0">
              <a:solidFill>
                <a:prstClr val="black"/>
              </a:solidFill>
              <a:latin typeface="Arial" charset="0"/>
            </a:endParaRPr>
          </a:p>
          <a:p>
            <a:pPr marL="457200" indent="-457200" fontAlgn="base">
              <a:spcBef>
                <a:spcPct val="45000"/>
              </a:spcBef>
              <a:spcAft>
                <a:spcPct val="0"/>
              </a:spcAft>
              <a:defRPr/>
            </a:pPr>
            <a:endParaRPr lang="pl-PL" sz="2400" b="1" dirty="0">
              <a:solidFill>
                <a:srgbClr val="336699"/>
              </a:solidFill>
              <a:latin typeface="Arial" charset="0"/>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38354250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109</a:t>
            </a:fld>
            <a:endParaRPr lang="pl-PL" dirty="0">
              <a:solidFill>
                <a:srgbClr val="1F497D"/>
              </a:solidFill>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dirty="0">
                <a:solidFill>
                  <a:prstClr val="black"/>
                </a:solidFill>
                <a:latin typeface="Arial" charset="0"/>
              </a:rPr>
              <a:t>Odpowiedź </a:t>
            </a:r>
            <a:r>
              <a:rPr lang="pl-PL" sz="3200" b="1" dirty="0" err="1">
                <a:solidFill>
                  <a:prstClr val="black"/>
                </a:solidFill>
                <a:latin typeface="Arial" charset="0"/>
              </a:rPr>
              <a:t>MRiPS</a:t>
            </a:r>
            <a:endParaRPr lang="pl-PL" sz="3200" b="1" dirty="0">
              <a:solidFill>
                <a:prstClr val="black"/>
              </a:solidFill>
              <a:latin typeface="Arial" charset="0"/>
            </a:endParaRPr>
          </a:p>
        </p:txBody>
      </p:sp>
      <p:sp>
        <p:nvSpPr>
          <p:cNvPr id="4100" name="Rectangle 3"/>
          <p:cNvSpPr>
            <a:spLocks noChangeArrowheads="1"/>
          </p:cNvSpPr>
          <p:nvPr/>
        </p:nvSpPr>
        <p:spPr bwMode="auto">
          <a:xfrm>
            <a:off x="230909" y="1285291"/>
            <a:ext cx="11804073" cy="6696578"/>
          </a:xfrm>
          <a:prstGeom prst="rect">
            <a:avLst/>
          </a:prstGeom>
          <a:noFill/>
          <a:ln w="9525">
            <a:noFill/>
            <a:round/>
            <a:headEnd/>
            <a:tailEnd/>
          </a:ln>
        </p:spPr>
        <p:txBody>
          <a:bodyPr wrap="square" lIns="90000" tIns="46800" rIns="90000" bIns="46800">
            <a:spAutoFit/>
          </a:bodyPr>
          <a:lstStyle/>
          <a:p>
            <a:pPr marL="285750" indent="-285750">
              <a:lnSpc>
                <a:spcPct val="114000"/>
              </a:lnSpc>
              <a:spcAft>
                <a:spcPts val="1200"/>
              </a:spcAft>
              <a:buFont typeface="Wingdings" panose="05000000000000000000" pitchFamily="2" charset="2"/>
              <a:buChar char="q"/>
            </a:pPr>
            <a:r>
              <a:rPr lang="pl-PL" sz="1900" dirty="0">
                <a:latin typeface="Arial" panose="020B0604020202020204" pitchFamily="34" charset="0"/>
                <a:ea typeface="Times New Roman" panose="02020603050405020304" pitchFamily="18" charset="0"/>
                <a:cs typeface="Arial" panose="020B0604020202020204" pitchFamily="34" charset="0"/>
              </a:rPr>
              <a:t>Regulacja przewidziana w </a:t>
            </a:r>
            <a:r>
              <a:rPr lang="pl-PL" sz="1900" i="1" dirty="0">
                <a:latin typeface="Arial" panose="020B0604020202020204" pitchFamily="34" charset="0"/>
                <a:ea typeface="Times New Roman" panose="02020603050405020304" pitchFamily="18" charset="0"/>
                <a:cs typeface="Arial" panose="020B0604020202020204" pitchFamily="34" charset="0"/>
              </a:rPr>
              <a:t>art. 88h ust. 1 pkt 2 ustawy o promocji </a:t>
            </a:r>
            <a:r>
              <a:rPr lang="pl-PL" sz="1900" i="1" dirty="0">
                <a:solidFill>
                  <a:prstClr val="black"/>
                </a:solidFill>
                <a:latin typeface="Arial" charset="0"/>
              </a:rPr>
              <a:t>zatrudnienia i instytucjach rynku pracy </a:t>
            </a:r>
            <a:r>
              <a:rPr lang="pl-PL" sz="1900" dirty="0">
                <a:latin typeface="Arial" panose="020B0604020202020204" pitchFamily="34" charset="0"/>
                <a:ea typeface="Times New Roman" panose="02020603050405020304" pitchFamily="18" charset="0"/>
                <a:cs typeface="Arial" panose="020B0604020202020204" pitchFamily="34" charset="0"/>
              </a:rPr>
              <a:t>dotyczy obowiązku podwyższenia wynagrodzenia, zarówno w przypadku, gdy zwiększono wymiar czasu pracy cudzoziemca zatrudnionego na podstawie umowy o pracę, jak też sytuacji zwiększenia liczby godzin pracy cudzoziemca, któremu podmiot powierza pracę w ramach umowy cywilnoprawnej. </a:t>
            </a:r>
            <a:br>
              <a:rPr lang="pl-PL" sz="1900" dirty="0">
                <a:latin typeface="Arial" panose="020B0604020202020204" pitchFamily="34" charset="0"/>
                <a:ea typeface="Times New Roman" panose="02020603050405020304" pitchFamily="18" charset="0"/>
                <a:cs typeface="Arial" panose="020B0604020202020204" pitchFamily="34" charset="0"/>
              </a:rPr>
            </a:br>
            <a:r>
              <a:rPr lang="pl-PL" sz="1900" b="1" dirty="0">
                <a:highlight>
                  <a:srgbClr val="FFFF00"/>
                </a:highlight>
                <a:latin typeface="Arial" panose="020B0604020202020204" pitchFamily="34" charset="0"/>
                <a:ea typeface="Times New Roman" panose="02020603050405020304" pitchFamily="18" charset="0"/>
                <a:cs typeface="Arial" panose="020B0604020202020204" pitchFamily="34" charset="0"/>
              </a:rPr>
              <a:t>Z treści przepisu nie wynika jednak, że w obu tych przypadkach obowiązek podwyższenia wynagrodzenia jest związany ze zwolnieniem z wymogu uzyskania nowego zezwolenia na pracę.</a:t>
            </a:r>
          </a:p>
          <a:p>
            <a:pPr marL="285750" indent="-285750">
              <a:lnSpc>
                <a:spcPct val="114000"/>
              </a:lnSpc>
              <a:buFont typeface="Wingdings" panose="05000000000000000000" pitchFamily="2" charset="2"/>
              <a:buChar char="q"/>
            </a:pPr>
            <a:r>
              <a:rPr lang="pl-PL" sz="1900" b="1" dirty="0">
                <a:latin typeface="Arial" panose="020B0604020202020204" pitchFamily="34" charset="0"/>
                <a:ea typeface="Times New Roman" panose="02020603050405020304" pitchFamily="18" charset="0"/>
                <a:cs typeface="Arial" panose="020B0604020202020204" pitchFamily="34" charset="0"/>
              </a:rPr>
              <a:t>Źródłem ułatwienia polegającego na braku obowiązku posiadania nowego zezwolenia są przepisy </a:t>
            </a:r>
            <a:r>
              <a:rPr lang="pl-PL" sz="1900" b="1" i="1" dirty="0">
                <a:latin typeface="Arial" panose="020B0604020202020204" pitchFamily="34" charset="0"/>
                <a:ea typeface="Times New Roman" panose="02020603050405020304" pitchFamily="18" charset="0"/>
                <a:cs typeface="Arial" panose="020B0604020202020204" pitchFamily="34" charset="0"/>
              </a:rPr>
              <a:t>art. 88f ust. 1a</a:t>
            </a:r>
            <a:r>
              <a:rPr lang="pl-PL" sz="1900" b="1" dirty="0">
                <a:latin typeface="Arial" panose="020B0604020202020204" pitchFamily="34" charset="0"/>
                <a:ea typeface="Times New Roman" panose="02020603050405020304" pitchFamily="18" charset="0"/>
                <a:cs typeface="Arial" panose="020B0604020202020204" pitchFamily="34" charset="0"/>
              </a:rPr>
              <a:t> powołanej ustawy, które </a:t>
            </a:r>
            <a:r>
              <a:rPr lang="pl-PL" sz="1900" b="1" dirty="0">
                <a:highlight>
                  <a:srgbClr val="FFFF00"/>
                </a:highlight>
                <a:latin typeface="Arial" panose="020B0604020202020204" pitchFamily="34" charset="0"/>
                <a:ea typeface="Times New Roman" panose="02020603050405020304" pitchFamily="18" charset="0"/>
                <a:cs typeface="Arial" panose="020B0604020202020204" pitchFamily="34" charset="0"/>
              </a:rPr>
              <a:t>obejmują wyłącznie okoliczność zwiększenia wymiaru czasu pracy pod warunkiem jednoczesnego zwiększenia wynagrodzenia. W przepisie nie przewidziano zmian w zakresie liczby godzin pracy cudzoziemca. W powołanym przepisie posłużono się pojęciem „wymiaru czasu pracy”, co powinno być rozumiane jako możliwość zwiększenia wymiaru etatu w przypadku zatrudnienia cudzoziemca na podstawie umowy o pracę. </a:t>
            </a:r>
            <a:r>
              <a:rPr lang="pl-PL" sz="1900" b="1" dirty="0">
                <a:latin typeface="Arial" panose="020B0604020202020204" pitchFamily="34" charset="0"/>
                <a:ea typeface="Times New Roman" panose="02020603050405020304" pitchFamily="18" charset="0"/>
                <a:cs typeface="Arial" panose="020B0604020202020204" pitchFamily="34" charset="0"/>
              </a:rPr>
              <a:t>Przedmiotowa regulacja ma charakter lex </a:t>
            </a:r>
            <a:r>
              <a:rPr lang="pl-PL" sz="1900" b="1" dirty="0" err="1">
                <a:latin typeface="Arial" panose="020B0604020202020204" pitchFamily="34" charset="0"/>
                <a:ea typeface="Times New Roman" panose="02020603050405020304" pitchFamily="18" charset="0"/>
                <a:cs typeface="Arial" panose="020B0604020202020204" pitchFamily="34" charset="0"/>
              </a:rPr>
              <a:t>specialis</a:t>
            </a:r>
            <a:r>
              <a:rPr lang="pl-PL" sz="1900" b="1" dirty="0">
                <a:latin typeface="Arial" panose="020B0604020202020204" pitchFamily="34" charset="0"/>
                <a:ea typeface="Times New Roman" panose="02020603050405020304" pitchFamily="18" charset="0"/>
                <a:cs typeface="Arial" panose="020B0604020202020204" pitchFamily="34" charset="0"/>
              </a:rPr>
              <a:t> wobec rozwiązań ogólnych przyjętych </a:t>
            </a:r>
            <a:br>
              <a:rPr lang="pl-PL" sz="1900" b="1" dirty="0">
                <a:latin typeface="Arial" panose="020B0604020202020204" pitchFamily="34" charset="0"/>
                <a:ea typeface="Times New Roman" panose="02020603050405020304" pitchFamily="18" charset="0"/>
                <a:cs typeface="Arial" panose="020B0604020202020204" pitchFamily="34" charset="0"/>
              </a:rPr>
            </a:br>
            <a:r>
              <a:rPr lang="pl-PL" sz="1900" b="1" dirty="0">
                <a:latin typeface="Arial" panose="020B0604020202020204" pitchFamily="34" charset="0"/>
                <a:ea typeface="Times New Roman" panose="02020603050405020304" pitchFamily="18" charset="0"/>
                <a:cs typeface="Arial" panose="020B0604020202020204" pitchFamily="34" charset="0"/>
              </a:rPr>
              <a:t>w ww. ustawie, a zatem wykładnia przepisu powinna mieć charakter ścisły. </a:t>
            </a:r>
          </a:p>
          <a:p>
            <a:pPr fontAlgn="base">
              <a:spcBef>
                <a:spcPct val="0"/>
              </a:spcBef>
              <a:spcAft>
                <a:spcPts val="1200"/>
              </a:spcAft>
            </a:pPr>
            <a:endParaRPr lang="pl-PL" dirty="0">
              <a:solidFill>
                <a:prstClr val="black"/>
              </a:solidFill>
              <a:latin typeface="Arial" charset="0"/>
            </a:endParaRPr>
          </a:p>
          <a:p>
            <a:pPr fontAlgn="base">
              <a:spcBef>
                <a:spcPct val="0"/>
              </a:spcBef>
              <a:spcAft>
                <a:spcPts val="600"/>
              </a:spcAft>
            </a:pPr>
            <a:endParaRPr lang="pl-PL" sz="2400" dirty="0">
              <a:solidFill>
                <a:prstClr val="black"/>
              </a:solidFill>
              <a:latin typeface="Arial" charset="0"/>
            </a:endParaRPr>
          </a:p>
          <a:p>
            <a:pPr fontAlgn="base">
              <a:spcBef>
                <a:spcPct val="0"/>
              </a:spcBef>
              <a:spcAft>
                <a:spcPct val="0"/>
              </a:spcAft>
              <a:defRPr/>
            </a:pPr>
            <a:endParaRPr lang="pl-PL" sz="2400" b="1" dirty="0">
              <a:solidFill>
                <a:prstClr val="black"/>
              </a:solidFill>
              <a:latin typeface="Arial" charset="0"/>
            </a:endParaRPr>
          </a:p>
          <a:p>
            <a:pPr marL="457200" indent="-457200" fontAlgn="base">
              <a:spcBef>
                <a:spcPct val="45000"/>
              </a:spcBef>
              <a:spcAft>
                <a:spcPct val="0"/>
              </a:spcAft>
              <a:defRPr/>
            </a:pPr>
            <a:endParaRPr lang="pl-PL" sz="2400" b="1" dirty="0">
              <a:solidFill>
                <a:srgbClr val="336699"/>
              </a:solidFill>
              <a:latin typeface="Arial" charset="0"/>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2743251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9926D41-3BB0-4C95-80EB-AF2456A5E27A}"/>
              </a:ext>
            </a:extLst>
          </p:cNvPr>
          <p:cNvSpPr>
            <a:spLocks noGrp="1"/>
          </p:cNvSpPr>
          <p:nvPr>
            <p:ph idx="1"/>
          </p:nvPr>
        </p:nvSpPr>
        <p:spPr>
          <a:xfrm>
            <a:off x="838200" y="1065320"/>
            <a:ext cx="10515600" cy="5111643"/>
          </a:xfrm>
        </p:spPr>
        <p:txBody>
          <a:bodyPr>
            <a:normAutofit lnSpcReduction="10000"/>
          </a:bodyPr>
          <a:lstStyle/>
          <a:p>
            <a:pPr marL="0" indent="0">
              <a:buNone/>
            </a:pPr>
            <a:r>
              <a:rPr lang="pl-PL" dirty="0"/>
              <a:t>7. Kto powierza zatrudnienie lub wykonywanie innej pracy zarobkowej cudzoziemcowi kierowanemu przez podmiot niebędący agencją zatrudnienia, podlega karze grzywny nie niższej niż 3000 zł.</a:t>
            </a:r>
          </a:p>
          <a:p>
            <a:pPr marL="0" indent="0">
              <a:buNone/>
            </a:pPr>
            <a:r>
              <a:rPr lang="pl-PL" dirty="0"/>
              <a:t>8. Kto, prowadząc agencję pracy tymczasowej lub działając w jej imieniu, nie dopełnia obowiązku, o którym mowa w art. 88s ust. 3, podlega karze grzywny od 200 zł do 2000 zł.</a:t>
            </a:r>
          </a:p>
          <a:p>
            <a:pPr marL="0" indent="0">
              <a:buNone/>
            </a:pPr>
            <a:r>
              <a:rPr lang="pl-PL" b="1" dirty="0"/>
              <a:t>-Art.  88s.  [Powierzenie pracy innego rodzaju cudzoziemcowi posiadającemu zezwolenie na pracę sezonową]</a:t>
            </a:r>
            <a:endParaRPr lang="pl-PL" dirty="0"/>
          </a:p>
          <a:p>
            <a:pPr marL="0" indent="0">
              <a:buNone/>
            </a:pPr>
            <a:r>
              <a:rPr lang="pl-PL" dirty="0"/>
              <a:t>3. Jeżeli podmiotem powierzającym wykonywanie pracy cudzoziemcowi jest agencja pracy tymczasowej, podmiot ten pisemnie powiadamia starostę, który wydał zezwolenie na pracę sezonową, o okolicznościach, o których mowa w ust. 2 pkt 1-3, w terminie 7 dni od dnia ich zaistnienia.</a:t>
            </a:r>
          </a:p>
          <a:p>
            <a:endParaRPr lang="pl-PL" dirty="0"/>
          </a:p>
        </p:txBody>
      </p:sp>
    </p:spTree>
    <p:extLst>
      <p:ext uri="{BB962C8B-B14F-4D97-AF65-F5344CB8AC3E}">
        <p14:creationId xmlns:p14="http://schemas.microsoft.com/office/powerpoint/2010/main" val="422041312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110</a:t>
            </a:fld>
            <a:endParaRPr lang="pl-PL" dirty="0">
              <a:solidFill>
                <a:srgbClr val="1F497D"/>
              </a:solidFill>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dirty="0">
                <a:solidFill>
                  <a:prstClr val="black"/>
                </a:solidFill>
                <a:latin typeface="Arial" charset="0"/>
              </a:rPr>
              <a:t>Odpowiedź </a:t>
            </a:r>
            <a:r>
              <a:rPr lang="pl-PL" sz="3200" b="1" dirty="0" err="1">
                <a:solidFill>
                  <a:prstClr val="black"/>
                </a:solidFill>
                <a:latin typeface="Arial" charset="0"/>
              </a:rPr>
              <a:t>MRiPS</a:t>
            </a:r>
            <a:r>
              <a:rPr lang="pl-PL" sz="3200" b="1" dirty="0">
                <a:solidFill>
                  <a:prstClr val="black"/>
                </a:solidFill>
                <a:latin typeface="Arial" charset="0"/>
              </a:rPr>
              <a:t> cd.</a:t>
            </a:r>
          </a:p>
        </p:txBody>
      </p:sp>
      <p:sp>
        <p:nvSpPr>
          <p:cNvPr id="4100" name="Rectangle 3"/>
          <p:cNvSpPr>
            <a:spLocks noChangeArrowheads="1"/>
          </p:cNvSpPr>
          <p:nvPr/>
        </p:nvSpPr>
        <p:spPr bwMode="auto">
          <a:xfrm>
            <a:off x="129309" y="1165219"/>
            <a:ext cx="11887200" cy="7016409"/>
          </a:xfrm>
          <a:prstGeom prst="rect">
            <a:avLst/>
          </a:prstGeom>
          <a:noFill/>
          <a:ln w="9525">
            <a:noFill/>
            <a:round/>
            <a:headEnd/>
            <a:tailEnd/>
          </a:ln>
        </p:spPr>
        <p:txBody>
          <a:bodyPr wrap="square" lIns="90000" tIns="46800" rIns="90000" bIns="46800">
            <a:spAutoFit/>
          </a:bodyPr>
          <a:lstStyle/>
          <a:p>
            <a:pPr marL="342900" indent="-342900" algn="just">
              <a:lnSpc>
                <a:spcPct val="114000"/>
              </a:lnSpc>
              <a:spcAft>
                <a:spcPts val="600"/>
              </a:spcAft>
              <a:buFont typeface="Wingdings" panose="05000000000000000000" pitchFamily="2" charset="2"/>
              <a:buChar char="q"/>
            </a:pPr>
            <a:r>
              <a:rPr lang="pl-PL" sz="2000" dirty="0">
                <a:latin typeface="Arial" panose="020B0604020202020204" pitchFamily="34" charset="0"/>
                <a:ea typeface="Times New Roman" panose="02020603050405020304" pitchFamily="18" charset="0"/>
                <a:cs typeface="Arial" panose="020B0604020202020204" pitchFamily="34" charset="0"/>
              </a:rPr>
              <a:t>W treści </a:t>
            </a:r>
            <a:r>
              <a:rPr lang="pl-PL" sz="2000" i="1" dirty="0">
                <a:latin typeface="Arial" panose="020B0604020202020204" pitchFamily="34" charset="0"/>
                <a:ea typeface="Times New Roman" panose="02020603050405020304" pitchFamily="18" charset="0"/>
                <a:cs typeface="Arial" panose="020B0604020202020204" pitchFamily="34" charset="0"/>
              </a:rPr>
              <a:t>art. 88f ust. 1a ustawy o promocji zatrudnienia i instytucjach rynku pracy </a:t>
            </a:r>
            <a:r>
              <a:rPr lang="pl-PL" sz="2000" b="1" dirty="0">
                <a:latin typeface="Arial" panose="020B0604020202020204" pitchFamily="34" charset="0"/>
                <a:ea typeface="Times New Roman" panose="02020603050405020304" pitchFamily="18" charset="0"/>
                <a:cs typeface="Arial" panose="020B0604020202020204" pitchFamily="34" charset="0"/>
              </a:rPr>
              <a:t>br</a:t>
            </a:r>
            <a:r>
              <a:rPr lang="pl-PL" sz="2000" b="1" dirty="0">
                <a:latin typeface="Arial" panose="020B0604020202020204" pitchFamily="34" charset="0"/>
                <a:ea typeface="Times New Roman" panose="02020603050405020304" pitchFamily="18" charset="0"/>
                <a:cs typeface="Times New Roman" panose="02020603050405020304" pitchFamily="18" charset="0"/>
              </a:rPr>
              <a:t>ak jest rozwiązań, które dawałyby podstawę do przyjęcia, że ułatwienie związane ze zmianą czasu pracy obejmuje także zwiększenie liczby godzin pracy w tygodniu lub miesiącu, co w przypadku umowy cywilnoprawnej oznacza wymóg uzyskania nowego zezwolenia na pracę. </a:t>
            </a:r>
          </a:p>
          <a:p>
            <a:pPr marL="342900" indent="-342900" algn="just">
              <a:lnSpc>
                <a:spcPct val="114000"/>
              </a:lnSpc>
              <a:spcAft>
                <a:spcPts val="600"/>
              </a:spcAft>
              <a:buFont typeface="Wingdings" panose="05000000000000000000" pitchFamily="2" charset="2"/>
              <a:buChar char="q"/>
            </a:pPr>
            <a:r>
              <a:rPr lang="pl-PL" sz="20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Ponadto w ustawie tej </a:t>
            </a:r>
            <a:r>
              <a:rPr lang="pl-PL" sz="20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nie przewidziano </a:t>
            </a:r>
            <a:r>
              <a:rPr lang="pl-PL" sz="20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rozwiązań które </a:t>
            </a:r>
            <a:r>
              <a:rPr lang="pl-PL" sz="2000" b="1"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dopuszczałyby możliwość zwiększenia liczby godzin pracy, wykonywanej na podstawie umów cywilnoprawnych </a:t>
            </a:r>
            <a:r>
              <a:rPr lang="pl-PL" sz="2000" dirty="0">
                <a:highlight>
                  <a:srgbClr val="FFFF00"/>
                </a:highlight>
                <a:latin typeface="Arial" panose="020B0604020202020204" pitchFamily="34" charset="0"/>
                <a:ea typeface="Times New Roman" panose="02020603050405020304" pitchFamily="18" charset="0"/>
                <a:cs typeface="Times New Roman" panose="02020603050405020304" pitchFamily="18" charset="0"/>
              </a:rPr>
              <a:t>bez konieczności uzyskania nowego zezwolenia na pracę, zezwolenia na pracę sezonową lub wpisu do ewidencji nowego oświadczenia o powierzeniu wykonywania pracy cudzoziemcowi.</a:t>
            </a:r>
          </a:p>
          <a:p>
            <a:pPr marL="342900" indent="-342900" algn="just">
              <a:lnSpc>
                <a:spcPct val="114000"/>
              </a:lnSpc>
              <a:spcAft>
                <a:spcPts val="600"/>
              </a:spcAft>
              <a:buFont typeface="Wingdings" panose="05000000000000000000" pitchFamily="2" charset="2"/>
              <a:buChar char="q"/>
            </a:pPr>
            <a:r>
              <a:rPr lang="pl-PL" sz="2000" b="1" dirty="0">
                <a:latin typeface="Arial" panose="020B0604020202020204" pitchFamily="34" charset="0"/>
                <a:ea typeface="Times New Roman" panose="02020603050405020304" pitchFamily="18" charset="0"/>
                <a:cs typeface="Arial" panose="020B0604020202020204" pitchFamily="34" charset="0"/>
              </a:rPr>
              <a:t>Przedmiotowa regulacja </a:t>
            </a:r>
            <a:r>
              <a:rPr lang="pl-PL" sz="2000" b="1" dirty="0">
                <a:highlight>
                  <a:srgbClr val="FFFF00"/>
                </a:highlight>
                <a:latin typeface="Arial" panose="020B0604020202020204" pitchFamily="34" charset="0"/>
                <a:ea typeface="Times New Roman" panose="02020603050405020304" pitchFamily="18" charset="0"/>
                <a:cs typeface="Arial" panose="020B0604020202020204" pitchFamily="34" charset="0"/>
              </a:rPr>
              <a:t>dotyczy tylko „klasycznych” zezwoleń na pracę </a:t>
            </a:r>
            <a:r>
              <a:rPr lang="pl-PL" sz="2000" b="1" dirty="0">
                <a:latin typeface="Arial" panose="020B0604020202020204" pitchFamily="34" charset="0"/>
                <a:ea typeface="Times New Roman" panose="02020603050405020304" pitchFamily="18" charset="0"/>
                <a:cs typeface="Arial" panose="020B0604020202020204" pitchFamily="34" charset="0"/>
              </a:rPr>
              <a:t>i obejmuje zwiększenie czasu pracy w ramach umowy o pracę. </a:t>
            </a:r>
            <a:r>
              <a:rPr lang="pl-PL" sz="2000" dirty="0">
                <a:latin typeface="Arial" panose="020B0604020202020204" pitchFamily="34" charset="0"/>
                <a:ea typeface="Times New Roman" panose="02020603050405020304" pitchFamily="18" charset="0"/>
                <a:cs typeface="Arial" panose="020B0604020202020204" pitchFamily="34" charset="0"/>
              </a:rPr>
              <a:t>Podobne rozwiązanie przewidziano </a:t>
            </a:r>
            <a:br>
              <a:rPr lang="pl-PL" sz="2000" dirty="0">
                <a:latin typeface="Arial" panose="020B0604020202020204" pitchFamily="34" charset="0"/>
                <a:ea typeface="Times New Roman" panose="02020603050405020304" pitchFamily="18" charset="0"/>
                <a:cs typeface="Arial" panose="020B0604020202020204" pitchFamily="34" charset="0"/>
              </a:rPr>
            </a:br>
            <a:r>
              <a:rPr lang="pl-PL" sz="2000" dirty="0">
                <a:latin typeface="Arial" panose="020B0604020202020204" pitchFamily="34" charset="0"/>
                <a:ea typeface="Times New Roman" panose="02020603050405020304" pitchFamily="18" charset="0"/>
                <a:cs typeface="Arial" panose="020B0604020202020204" pitchFamily="34" charset="0"/>
              </a:rPr>
              <a:t>w </a:t>
            </a:r>
            <a:r>
              <a:rPr lang="pl-PL" sz="2000" i="1" dirty="0">
                <a:latin typeface="Arial" panose="020B0604020202020204" pitchFamily="34" charset="0"/>
                <a:ea typeface="Times New Roman" panose="02020603050405020304" pitchFamily="18" charset="0"/>
                <a:cs typeface="Arial" panose="020B0604020202020204" pitchFamily="34" charset="0"/>
              </a:rPr>
              <a:t>art. 119 ustawy o cudzoziemcach </a:t>
            </a:r>
            <a:r>
              <a:rPr lang="pl-PL" sz="2000" dirty="0">
                <a:latin typeface="Arial" panose="020B0604020202020204" pitchFamily="34" charset="0"/>
                <a:ea typeface="Times New Roman" panose="02020603050405020304" pitchFamily="18" charset="0"/>
                <a:cs typeface="Arial" panose="020B0604020202020204" pitchFamily="34" charset="0"/>
              </a:rPr>
              <a:t>dla</a:t>
            </a:r>
            <a:r>
              <a:rPr lang="pl-PL" sz="2000" b="1" dirty="0">
                <a:latin typeface="Arial" panose="020B0604020202020204" pitchFamily="34" charset="0"/>
                <a:ea typeface="Times New Roman" panose="02020603050405020304" pitchFamily="18" charset="0"/>
                <a:cs typeface="Arial" panose="020B0604020202020204" pitchFamily="34" charset="0"/>
              </a:rPr>
              <a:t> </a:t>
            </a:r>
            <a:r>
              <a:rPr lang="pl-PL" sz="2000" b="1" dirty="0">
                <a:highlight>
                  <a:srgbClr val="FFFF00"/>
                </a:highlight>
                <a:latin typeface="Arial" panose="020B0604020202020204" pitchFamily="34" charset="0"/>
                <a:ea typeface="Times New Roman" panose="02020603050405020304" pitchFamily="18" charset="0"/>
                <a:cs typeface="Arial" panose="020B0604020202020204" pitchFamily="34" charset="0"/>
              </a:rPr>
              <a:t>zezwoleń na pobyt czasowy i pracę.</a:t>
            </a:r>
            <a:r>
              <a:rPr lang="pl-PL" sz="2000" b="1" dirty="0">
                <a:latin typeface="Arial" panose="020B0604020202020204" pitchFamily="34" charset="0"/>
                <a:ea typeface="Times New Roman" panose="02020603050405020304" pitchFamily="18" charset="0"/>
                <a:cs typeface="Arial" panose="020B0604020202020204" pitchFamily="34" charset="0"/>
              </a:rPr>
              <a:t> </a:t>
            </a:r>
            <a:r>
              <a:rPr lang="pl-PL" sz="2000" b="1" dirty="0">
                <a:highlight>
                  <a:srgbClr val="FFFF00"/>
                </a:highlight>
                <a:latin typeface="Arial" panose="020B0604020202020204" pitchFamily="34" charset="0"/>
                <a:ea typeface="Times New Roman" panose="02020603050405020304" pitchFamily="18" charset="0"/>
                <a:cs typeface="Arial" panose="020B0604020202020204" pitchFamily="34" charset="0"/>
              </a:rPr>
              <a:t>Natomiast brak jest takiego przepisu w przypadku zezwoleń na pracę sezonową oraz oświadczeń o powierzeniu wykonywania pracy cudzoziemcom</a:t>
            </a:r>
          </a:p>
          <a:p>
            <a:pPr algn="just">
              <a:lnSpc>
                <a:spcPct val="114000"/>
              </a:lnSpc>
              <a:spcAft>
                <a:spcPts val="600"/>
              </a:spcAft>
            </a:pPr>
            <a:r>
              <a:rPr lang="pl-PL" sz="2000" b="1" i="1" dirty="0">
                <a:latin typeface="Arial" panose="020B0604020202020204" pitchFamily="34" charset="0"/>
                <a:cs typeface="Arial" panose="020B0604020202020204" pitchFamily="34" charset="0"/>
              </a:rPr>
              <a:t>(stanowisko Departamentu Rynku Pracy w </a:t>
            </a:r>
            <a:r>
              <a:rPr lang="pl-PL" sz="2000" b="1" i="1" dirty="0" err="1">
                <a:latin typeface="Arial" panose="020B0604020202020204" pitchFamily="34" charset="0"/>
                <a:cs typeface="Arial" panose="020B0604020202020204" pitchFamily="34" charset="0"/>
              </a:rPr>
              <a:t>MRiPS</a:t>
            </a:r>
            <a:r>
              <a:rPr lang="pl-PL" sz="2000" b="1" i="1" dirty="0">
                <a:latin typeface="Arial" panose="020B0604020202020204" pitchFamily="34" charset="0"/>
                <a:cs typeface="Arial" panose="020B0604020202020204" pitchFamily="34" charset="0"/>
              </a:rPr>
              <a:t> z dnia 29 marca 2022 r., znak: </a:t>
            </a:r>
            <a:br>
              <a:rPr lang="pl-PL" sz="2000" b="1" i="1" dirty="0">
                <a:latin typeface="Arial" panose="020B0604020202020204" pitchFamily="34" charset="0"/>
                <a:cs typeface="Arial" panose="020B0604020202020204" pitchFamily="34" charset="0"/>
              </a:rPr>
            </a:br>
            <a:r>
              <a:rPr lang="pl-PL" sz="2000" b="1" i="1" dirty="0">
                <a:latin typeface="Arial" panose="020B0604020202020204" pitchFamily="34" charset="0"/>
                <a:cs typeface="Arial" panose="020B0604020202020204" pitchFamily="34" charset="0"/>
              </a:rPr>
              <a:t>DRP-XI.0211.100.2022.MEP)</a:t>
            </a:r>
            <a:endParaRPr lang="pl-PL" sz="2000" b="1" i="1" dirty="0">
              <a:latin typeface="Arial" charset="0"/>
            </a:endParaRPr>
          </a:p>
          <a:p>
            <a:pPr fontAlgn="base">
              <a:spcBef>
                <a:spcPct val="0"/>
              </a:spcBef>
              <a:spcAft>
                <a:spcPts val="600"/>
              </a:spcAft>
            </a:pPr>
            <a:endParaRPr lang="pl-PL" sz="2400" dirty="0">
              <a:solidFill>
                <a:prstClr val="black"/>
              </a:solidFill>
              <a:latin typeface="Arial" charset="0"/>
            </a:endParaRPr>
          </a:p>
          <a:p>
            <a:pPr fontAlgn="base">
              <a:spcBef>
                <a:spcPct val="0"/>
              </a:spcBef>
              <a:spcAft>
                <a:spcPct val="0"/>
              </a:spcAft>
              <a:defRPr/>
            </a:pPr>
            <a:endParaRPr lang="pl-PL" sz="2400" b="1" dirty="0">
              <a:solidFill>
                <a:prstClr val="black"/>
              </a:solidFill>
              <a:latin typeface="Arial" charset="0"/>
            </a:endParaRPr>
          </a:p>
          <a:p>
            <a:pPr marL="457200" indent="-457200" fontAlgn="base">
              <a:spcBef>
                <a:spcPct val="45000"/>
              </a:spcBef>
              <a:spcAft>
                <a:spcPct val="0"/>
              </a:spcAft>
              <a:defRPr/>
            </a:pPr>
            <a:endParaRPr lang="pl-PL" sz="2400" b="1" dirty="0">
              <a:solidFill>
                <a:srgbClr val="336699"/>
              </a:solidFill>
              <a:latin typeface="Arial" charset="0"/>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290016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a:defRPr/>
            </a:pPr>
            <a:fld id="{90DED901-74C3-4E39-9E84-646020BDDAAE}" type="slidenum">
              <a:rPr lang="pl-PL">
                <a:solidFill>
                  <a:srgbClr val="1F497D"/>
                </a:solidFill>
              </a:rPr>
              <a:pPr>
                <a:defRPr/>
              </a:pPr>
              <a:t>111</a:t>
            </a:fld>
            <a:endParaRPr lang="pl-PL" dirty="0">
              <a:solidFill>
                <a:srgbClr val="1F497D"/>
              </a:solidFill>
            </a:endParaRPr>
          </a:p>
        </p:txBody>
      </p:sp>
      <p:sp>
        <p:nvSpPr>
          <p:cNvPr id="4099" name="Rectangle 10"/>
          <p:cNvSpPr>
            <a:spLocks noChangeArrowheads="1"/>
          </p:cNvSpPr>
          <p:nvPr/>
        </p:nvSpPr>
        <p:spPr bwMode="auto">
          <a:xfrm>
            <a:off x="277091" y="44450"/>
            <a:ext cx="11065164" cy="936210"/>
          </a:xfrm>
          <a:prstGeom prst="rect">
            <a:avLst/>
          </a:prstGeom>
          <a:noFill/>
          <a:ln w="9525">
            <a:noFill/>
            <a:round/>
            <a:headEnd/>
            <a:tailEnd/>
          </a:ln>
        </p:spPr>
        <p:txBody>
          <a:bodyPr lIns="0" tIns="0" rIns="0" bIns="0" anchor="ctr"/>
          <a:lstStyle/>
          <a:p>
            <a:pPr algn="ctr" eaLnBrk="0" fontAlgn="base" hangingPunct="0">
              <a:spcBef>
                <a:spcPct val="0"/>
              </a:spcBef>
              <a:spcAft>
                <a:spcPct val="0"/>
              </a:spcAft>
              <a:buClr>
                <a:srgbClr val="FF7E1D"/>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dirty="0">
                <a:solidFill>
                  <a:prstClr val="black"/>
                </a:solidFill>
                <a:latin typeface="Arial" charset="0"/>
              </a:rPr>
              <a:t>Zwiększenie wymiaru czasu pracy – </a:t>
            </a:r>
            <a:r>
              <a:rPr lang="pl-PL" sz="3200" b="1" dirty="0">
                <a:solidFill>
                  <a:prstClr val="black"/>
                </a:solidFill>
                <a:highlight>
                  <a:srgbClr val="FFFF00"/>
                </a:highlight>
                <a:latin typeface="Arial" charset="0"/>
              </a:rPr>
              <a:t>reasumpcja</a:t>
            </a:r>
          </a:p>
        </p:txBody>
      </p:sp>
      <p:sp>
        <p:nvSpPr>
          <p:cNvPr id="4100" name="Rectangle 3"/>
          <p:cNvSpPr>
            <a:spLocks noChangeArrowheads="1"/>
          </p:cNvSpPr>
          <p:nvPr/>
        </p:nvSpPr>
        <p:spPr bwMode="auto">
          <a:xfrm>
            <a:off x="147638" y="1414601"/>
            <a:ext cx="11887200" cy="5846858"/>
          </a:xfrm>
          <a:prstGeom prst="rect">
            <a:avLst/>
          </a:prstGeom>
          <a:noFill/>
          <a:ln w="9525">
            <a:noFill/>
            <a:round/>
            <a:headEnd/>
            <a:tailEnd/>
          </a:ln>
        </p:spPr>
        <p:txBody>
          <a:bodyPr wrap="square" lIns="90000" tIns="46800" rIns="90000" bIns="46800">
            <a:spAutoFit/>
          </a:bodyPr>
          <a:lstStyle/>
          <a:p>
            <a:pPr marL="342900" indent="-342900" algn="just">
              <a:lnSpc>
                <a:spcPct val="150000"/>
              </a:lnSpc>
              <a:spcAft>
                <a:spcPts val="12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W przypadku zatrudnienia na podstawie umowy o pracę </a:t>
            </a:r>
            <a:r>
              <a:rPr lang="pl-PL" sz="2400" b="1" dirty="0">
                <a:latin typeface="Arial" panose="020B0604020202020204" pitchFamily="34" charset="0"/>
                <a:cs typeface="Arial" panose="020B0604020202020204" pitchFamily="34" charset="0"/>
              </a:rPr>
              <a:t>zwiększenie wymiaru czasu pracy cudzoziemca zatrudnionego na część etatu (np. z 1/2 etatu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do pełnego etatu, z 1/4 etatu do 1/3 etatu itd.) </a:t>
            </a:r>
            <a:r>
              <a:rPr lang="pl-PL" sz="2400" b="1" dirty="0">
                <a:highlight>
                  <a:srgbClr val="FFFF00"/>
                </a:highlight>
                <a:latin typeface="Arial" panose="020B0604020202020204" pitchFamily="34" charset="0"/>
                <a:cs typeface="Arial" panose="020B0604020202020204" pitchFamily="34" charset="0"/>
              </a:rPr>
              <a:t>nie wymaga zmiany lub wydania nowego zezwolenia na pracę bądź zezwolenia na pobyt czasowy i pracę oraz złożenia nowego powiadomienia o powierzeniu pracy obywatelowi Ukrainy. </a:t>
            </a:r>
          </a:p>
          <a:p>
            <a:pPr marL="342900" indent="-342900" algn="just">
              <a:lnSpc>
                <a:spcPct val="150000"/>
              </a:lnSpc>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Zwiększenie takie </a:t>
            </a:r>
            <a:r>
              <a:rPr lang="pl-PL" sz="2400" b="1" dirty="0">
                <a:latin typeface="Arial" panose="020B0604020202020204" pitchFamily="34" charset="0"/>
                <a:cs typeface="Arial" panose="020B0604020202020204" pitchFamily="34" charset="0"/>
              </a:rPr>
              <a:t>wymaga jednak zmiany lub wydania nowego </a:t>
            </a:r>
            <a:r>
              <a:rPr lang="pl-PL" sz="2400" b="1" dirty="0">
                <a:highlight>
                  <a:srgbClr val="FFFF00"/>
                </a:highlight>
                <a:latin typeface="Arial" panose="020B0604020202020204" pitchFamily="34" charset="0"/>
                <a:cs typeface="Arial" panose="020B0604020202020204" pitchFamily="34" charset="0"/>
              </a:rPr>
              <a:t>zezwolenia </a:t>
            </a:r>
            <a:br>
              <a:rPr lang="pl-PL" sz="2400" b="1" dirty="0">
                <a:highlight>
                  <a:srgbClr val="FFFF00"/>
                </a:highlight>
                <a:latin typeface="Arial" panose="020B0604020202020204" pitchFamily="34" charset="0"/>
                <a:cs typeface="Arial" panose="020B0604020202020204" pitchFamily="34" charset="0"/>
              </a:rPr>
            </a:br>
            <a:r>
              <a:rPr lang="pl-PL" sz="2400" b="1" dirty="0">
                <a:highlight>
                  <a:srgbClr val="FFFF00"/>
                </a:highlight>
                <a:latin typeface="Arial" panose="020B0604020202020204" pitchFamily="34" charset="0"/>
                <a:cs typeface="Arial" panose="020B0604020202020204" pitchFamily="34" charset="0"/>
              </a:rPr>
              <a:t>na pracę sezonową</a:t>
            </a:r>
            <a:r>
              <a:rPr lang="pl-PL" sz="2400" b="1" dirty="0">
                <a:latin typeface="Arial" panose="020B0604020202020204" pitchFamily="34" charset="0"/>
                <a:cs typeface="Arial" panose="020B0604020202020204" pitchFamily="34" charset="0"/>
              </a:rPr>
              <a:t> oraz dokonania wpisu nowego </a:t>
            </a:r>
            <a:r>
              <a:rPr lang="pl-PL" sz="2400" b="1" dirty="0">
                <a:highlight>
                  <a:srgbClr val="FFFF00"/>
                </a:highlight>
                <a:latin typeface="Arial" panose="020B0604020202020204" pitchFamily="34" charset="0"/>
                <a:cs typeface="Arial" panose="020B0604020202020204" pitchFamily="34" charset="0"/>
              </a:rPr>
              <a:t>oświadczenia</a:t>
            </a:r>
            <a:r>
              <a:rPr lang="pl-PL" sz="2400" b="1" dirty="0">
                <a:latin typeface="Arial" panose="020B0604020202020204" pitchFamily="34" charset="0"/>
                <a:cs typeface="Arial" panose="020B0604020202020204" pitchFamily="34" charset="0"/>
              </a:rPr>
              <a:t> do ewidencji oświadczeń w powiatowym urzędzie pracy.</a:t>
            </a:r>
            <a:endParaRPr lang="pl-PL" sz="2400" b="1" dirty="0">
              <a:solidFill>
                <a:prstClr val="black"/>
              </a:solidFill>
              <a:latin typeface="Arial" panose="020B0604020202020204" pitchFamily="34" charset="0"/>
              <a:cs typeface="Arial" panose="020B0604020202020204" pitchFamily="34" charset="0"/>
            </a:endParaRPr>
          </a:p>
          <a:p>
            <a:pPr fontAlgn="base">
              <a:lnSpc>
                <a:spcPct val="150000"/>
              </a:lnSpc>
              <a:spcBef>
                <a:spcPct val="0"/>
              </a:spcBef>
              <a:spcAft>
                <a:spcPct val="0"/>
              </a:spcAft>
              <a:defRPr/>
            </a:pPr>
            <a:endParaRPr lang="pl-PL" sz="2400" b="1" dirty="0">
              <a:solidFill>
                <a:prstClr val="black"/>
              </a:solidFill>
              <a:latin typeface="Arial" charset="0"/>
            </a:endParaRPr>
          </a:p>
          <a:p>
            <a:pPr marL="457200" indent="-457200" fontAlgn="base">
              <a:spcBef>
                <a:spcPct val="45000"/>
              </a:spcBef>
              <a:spcAft>
                <a:spcPct val="0"/>
              </a:spcAft>
              <a:defRPr/>
            </a:pPr>
            <a:endParaRPr lang="pl-PL" sz="2400" b="1" dirty="0">
              <a:solidFill>
                <a:srgbClr val="336699"/>
              </a:solidFill>
              <a:latin typeface="Arial" charset="0"/>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indent="-333375" eaLnBrk="0" fontAlgn="base" hangingPunct="0">
              <a:lnSpc>
                <a:spcPct val="104000"/>
              </a:lnSpc>
              <a:spcBef>
                <a:spcPts val="600"/>
              </a:spcBef>
              <a:spcAft>
                <a:spcPct val="0"/>
              </a:spcAft>
              <a:buClr>
                <a:srgbClr val="000000"/>
              </a:buClr>
              <a:buSzPct val="56000"/>
            </a:pPr>
            <a:endParaRPr lang="pl-PL" sz="2400" dirty="0">
              <a:solidFill>
                <a:srgbClr val="FFFFFF"/>
              </a:solidFill>
              <a:latin typeface="Arial" charset="0"/>
            </a:endParaRPr>
          </a:p>
        </p:txBody>
      </p:sp>
    </p:spTree>
    <p:extLst>
      <p:ext uri="{BB962C8B-B14F-4D97-AF65-F5344CB8AC3E}">
        <p14:creationId xmlns:p14="http://schemas.microsoft.com/office/powerpoint/2010/main" val="27213932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73938" y="1810328"/>
            <a:ext cx="11444124" cy="2161310"/>
          </a:xfrm>
        </p:spPr>
        <p:txBody>
          <a:bodyPr>
            <a:noAutofit/>
          </a:bodyPr>
          <a:lstStyle/>
          <a:p>
            <a:pPr>
              <a:lnSpc>
                <a:spcPct val="100000"/>
              </a:lnSpc>
              <a:spcBef>
                <a:spcPts val="600"/>
              </a:spcBef>
              <a:spcAft>
                <a:spcPts val="600"/>
              </a:spcAft>
            </a:pPr>
            <a:r>
              <a:rPr lang="pl-PL" sz="4700" b="1" dirty="0">
                <a:latin typeface="Arial" panose="020B0604020202020204" pitchFamily="34" charset="0"/>
                <a:ea typeface="Arial" panose="020B0604020202020204" pitchFamily="34" charset="0"/>
                <a:cs typeface="Arial" panose="020B0604020202020204" pitchFamily="34" charset="0"/>
              </a:rPr>
              <a:t>Gdy cudzoziemiec pracuje </a:t>
            </a:r>
            <a:br>
              <a:rPr lang="pl-PL" sz="4700" b="1" dirty="0">
                <a:latin typeface="Arial" panose="020B0604020202020204" pitchFamily="34" charset="0"/>
                <a:ea typeface="Arial" panose="020B0604020202020204" pitchFamily="34" charset="0"/>
                <a:cs typeface="Arial" panose="020B0604020202020204" pitchFamily="34" charset="0"/>
              </a:rPr>
            </a:br>
            <a:r>
              <a:rPr lang="pl-PL" sz="4700" b="1" dirty="0">
                <a:latin typeface="Arial" panose="020B0604020202020204" pitchFamily="34" charset="0"/>
                <a:ea typeface="Arial" panose="020B0604020202020204" pitchFamily="34" charset="0"/>
                <a:cs typeface="Arial" panose="020B0604020202020204" pitchFamily="34" charset="0"/>
              </a:rPr>
              <a:t>na podstawie </a:t>
            </a:r>
            <a:r>
              <a:rPr lang="pl-PL" sz="4700" b="1" dirty="0">
                <a:highlight>
                  <a:srgbClr val="FFFF00"/>
                </a:highlight>
                <a:latin typeface="Arial" panose="020B0604020202020204" pitchFamily="34" charset="0"/>
                <a:ea typeface="Arial" panose="020B0604020202020204" pitchFamily="34" charset="0"/>
                <a:cs typeface="Arial" panose="020B0604020202020204" pitchFamily="34" charset="0"/>
              </a:rPr>
              <a:t>umowy cywilnoprawnej…</a:t>
            </a:r>
            <a:br>
              <a:rPr lang="pl-PL" sz="4700" b="1" dirty="0">
                <a:highlight>
                  <a:srgbClr val="FFFF00"/>
                </a:highlight>
                <a:latin typeface="Arial" panose="020B0604020202020204" pitchFamily="34" charset="0"/>
                <a:ea typeface="Arial" panose="020B0604020202020204" pitchFamily="34" charset="0"/>
                <a:cs typeface="Arial" panose="020B0604020202020204" pitchFamily="34" charset="0"/>
              </a:rPr>
            </a:br>
            <a:endParaRPr lang="pl-PL" sz="4700" b="1" i="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4498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836" y="-110834"/>
            <a:ext cx="11757891" cy="1385454"/>
          </a:xfrm>
        </p:spPr>
        <p:txBody>
          <a:bodyPr>
            <a:normAutofit/>
          </a:bodyPr>
          <a:lstStyle/>
          <a:p>
            <a:pPr algn="ctr"/>
            <a:r>
              <a:rPr lang="pl-PL" sz="3600" b="1" dirty="0">
                <a:latin typeface="Arial" panose="020B0604020202020204" pitchFamily="34" charset="0"/>
                <a:cs typeface="Arial" panose="020B0604020202020204" pitchFamily="34" charset="0"/>
              </a:rPr>
              <a:t>Zwiększenie liczby godzin pracy – </a:t>
            </a:r>
            <a:r>
              <a:rPr lang="pl-PL" sz="3600" b="1" dirty="0">
                <a:highlight>
                  <a:srgbClr val="FFFF00"/>
                </a:highlight>
                <a:latin typeface="Arial" panose="020B0604020202020204" pitchFamily="34" charset="0"/>
                <a:cs typeface="Arial" panose="020B0604020202020204" pitchFamily="34" charset="0"/>
              </a:rPr>
              <a:t>niedopuszczalne!</a:t>
            </a:r>
          </a:p>
        </p:txBody>
      </p:sp>
      <p:sp>
        <p:nvSpPr>
          <p:cNvPr id="3" name="Symbol zastępczy zawartości 2"/>
          <p:cNvSpPr>
            <a:spLocks noGrp="1"/>
          </p:cNvSpPr>
          <p:nvPr>
            <p:ph idx="1"/>
          </p:nvPr>
        </p:nvSpPr>
        <p:spPr>
          <a:xfrm>
            <a:off x="217054" y="1274620"/>
            <a:ext cx="11757891" cy="5265056"/>
          </a:xfrm>
        </p:spPr>
        <p:txBody>
          <a:bodyPr>
            <a:noAutofit/>
          </a:bodyPr>
          <a:lstStyle/>
          <a:p>
            <a:pPr marL="0" indent="0">
              <a:lnSpc>
                <a:spcPct val="150000"/>
              </a:lnSpc>
              <a:spcBef>
                <a:spcPts val="0"/>
              </a:spcBef>
              <a:spcAft>
                <a:spcPts val="1200"/>
              </a:spcAft>
              <a:buNone/>
            </a:pPr>
            <a:r>
              <a:rPr lang="pl-PL" sz="2500" dirty="0">
                <a:latin typeface="Arial" panose="020B0604020202020204" pitchFamily="34" charset="0"/>
                <a:cs typeface="Arial" panose="020B0604020202020204" pitchFamily="34" charset="0"/>
              </a:rPr>
              <a:t>W sytuacji, gdy cudzoziemiec świadczy pracę w ramach umowy cywilnoprawnej </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i podstawą dopuszczenia go do polskiego rynku pracy jest </a:t>
            </a:r>
            <a:r>
              <a:rPr lang="pl-PL" sz="2500" b="1" dirty="0">
                <a:highlight>
                  <a:srgbClr val="FFFF00"/>
                </a:highlight>
                <a:latin typeface="Arial" panose="020B0604020202020204" pitchFamily="34" charset="0"/>
                <a:cs typeface="Arial" panose="020B0604020202020204" pitchFamily="34" charset="0"/>
              </a:rPr>
              <a:t>zezwolenie na pracę, zezwolenie na pracę sezonową, zezwolenie na pobyt czasowy i pracę lub oświadczenie o powierzeniu wykonywania pracy cudzoziemcowi, nie jest dozwolone</a:t>
            </a:r>
            <a:r>
              <a:rPr lang="pl-PL" sz="2500" dirty="0">
                <a:latin typeface="Arial" panose="020B0604020202020204" pitchFamily="34" charset="0"/>
                <a:cs typeface="Arial" panose="020B0604020202020204" pitchFamily="34" charset="0"/>
              </a:rPr>
              <a:t> zwiększenie określonej w tych dokumentach liczby godzin pracy cudzoziemca w tygodniu lub miesiącu – </a:t>
            </a:r>
            <a:r>
              <a:rPr lang="pl-PL" sz="2500" b="1" dirty="0">
                <a:latin typeface="Arial" panose="020B0604020202020204" pitchFamily="34" charset="0"/>
                <a:cs typeface="Arial" panose="020B0604020202020204" pitchFamily="34" charset="0"/>
              </a:rPr>
              <a:t>bez uprzedniej zmiany treści zezwolenia lub wydania nowego zezwolenia bądź wpisania do ewidencji oświadczeń w PUP nowego oświadczenia, które uwzględnia tę zmianę</a:t>
            </a:r>
            <a:r>
              <a:rPr lang="pl-PL" sz="2500" dirty="0">
                <a:latin typeface="Arial" panose="020B0604020202020204" pitchFamily="34" charset="0"/>
                <a:cs typeface="Arial" panose="020B0604020202020204" pitchFamily="34" charset="0"/>
              </a:rPr>
              <a:t>. </a:t>
            </a:r>
          </a:p>
          <a:p>
            <a:pPr>
              <a:spcBef>
                <a:spcPts val="0"/>
              </a:spcBef>
              <a:spcAft>
                <a:spcPts val="12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118453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9308" y="0"/>
            <a:ext cx="11757891" cy="1385454"/>
          </a:xfrm>
        </p:spPr>
        <p:txBody>
          <a:bodyPr>
            <a:normAutofit/>
          </a:bodyPr>
          <a:lstStyle/>
          <a:p>
            <a:pPr algn="ctr"/>
            <a:r>
              <a:rPr lang="pl-PL" sz="3200" b="1" dirty="0">
                <a:highlight>
                  <a:srgbClr val="FFFF00"/>
                </a:highlight>
                <a:latin typeface="Arial" panose="020B0604020202020204" pitchFamily="34" charset="0"/>
                <a:cs typeface="Arial" panose="020B0604020202020204" pitchFamily="34" charset="0"/>
              </a:rPr>
              <a:t>Wyjątek – powiadomienie </a:t>
            </a:r>
            <a:r>
              <a:rPr lang="pl-PL" sz="3200" b="1" dirty="0">
                <a:latin typeface="Arial" panose="020B0604020202020204" pitchFamily="34" charset="0"/>
                <a:cs typeface="Arial" panose="020B0604020202020204" pitchFamily="34" charset="0"/>
              </a:rPr>
              <a:t>o powierzeniu pracy </a:t>
            </a:r>
            <a:br>
              <a:rPr lang="pl-PL" sz="3200" b="1" dirty="0">
                <a:latin typeface="Arial" panose="020B0604020202020204" pitchFamily="34" charset="0"/>
                <a:cs typeface="Arial" panose="020B0604020202020204" pitchFamily="34" charset="0"/>
              </a:rPr>
            </a:br>
            <a:r>
              <a:rPr lang="pl-PL" sz="3200" b="1" dirty="0">
                <a:latin typeface="Arial" panose="020B0604020202020204" pitchFamily="34" charset="0"/>
                <a:cs typeface="Arial" panose="020B0604020202020204" pitchFamily="34" charset="0"/>
              </a:rPr>
              <a:t>obywatelowi Ukrainy</a:t>
            </a:r>
            <a:endParaRPr lang="pl-PL" sz="3200" b="1" dirty="0">
              <a:highlight>
                <a:srgbClr val="FFFF00"/>
              </a:highlight>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29308" y="1191490"/>
            <a:ext cx="11933384" cy="5265056"/>
          </a:xfrm>
        </p:spPr>
        <p:txBody>
          <a:bodyPr>
            <a:noAutofit/>
          </a:bodyPr>
          <a:lstStyle/>
          <a:p>
            <a:pPr>
              <a:lnSpc>
                <a:spcPct val="150000"/>
              </a:lnSpc>
              <a:spcBef>
                <a:spcPts val="0"/>
              </a:spcBef>
              <a:spcAft>
                <a:spcPts val="1200"/>
              </a:spcAft>
              <a:buFont typeface="Wingdings" panose="05000000000000000000" pitchFamily="2" charset="2"/>
              <a:buChar char="q"/>
            </a:pPr>
            <a:r>
              <a:rPr lang="pl-PL" sz="2300" dirty="0">
                <a:latin typeface="Arial" panose="020B0604020202020204" pitchFamily="34" charset="0"/>
                <a:cs typeface="Arial" panose="020B0604020202020204" pitchFamily="34" charset="0"/>
              </a:rPr>
              <a:t>W przypadku wykonywania pracy na podstawie umowy cywilnoprawnej </a:t>
            </a:r>
            <a:r>
              <a:rPr lang="pl-PL" sz="2300" b="1" dirty="0">
                <a:highlight>
                  <a:srgbClr val="FFFF00"/>
                </a:highlight>
                <a:latin typeface="Arial" panose="020B0604020202020204" pitchFamily="34" charset="0"/>
                <a:cs typeface="Arial" panose="020B0604020202020204" pitchFamily="34" charset="0"/>
              </a:rPr>
              <a:t>możliwość zwiększenia liczby godzin pracy istnieje jedynie w odniesieniu do obywateli Ukrainy pracujących w oparciu o powiadomienie PUP</a:t>
            </a:r>
            <a:r>
              <a:rPr lang="pl-PL" sz="2300" dirty="0">
                <a:latin typeface="Arial" panose="020B0604020202020204" pitchFamily="34" charset="0"/>
                <a:cs typeface="Arial" panose="020B0604020202020204" pitchFamily="34" charset="0"/>
              </a:rPr>
              <a:t> – za pośrednictwem systemu teleinformatycznego: praca.gov.pl – o powierzeniu pracy takiemu cudzoziemcowi, </a:t>
            </a:r>
            <a:br>
              <a:rPr lang="pl-PL" sz="2300" dirty="0">
                <a:latin typeface="Arial" panose="020B0604020202020204" pitchFamily="34" charset="0"/>
                <a:cs typeface="Arial" panose="020B0604020202020204" pitchFamily="34" charset="0"/>
              </a:rPr>
            </a:br>
            <a:r>
              <a:rPr lang="pl-PL" sz="2300" dirty="0">
                <a:latin typeface="Arial" panose="020B0604020202020204" pitchFamily="34" charset="0"/>
                <a:cs typeface="Arial" panose="020B0604020202020204" pitchFamily="34" charset="0"/>
              </a:rPr>
              <a:t>co wynika z </a:t>
            </a:r>
            <a:r>
              <a:rPr lang="pl-PL" sz="2300" i="1" dirty="0">
                <a:latin typeface="Arial" panose="020B0604020202020204" pitchFamily="34" charset="0"/>
                <a:cs typeface="Arial" panose="020B0604020202020204" pitchFamily="34" charset="0"/>
              </a:rPr>
              <a:t>art. 22 ust. 1 </a:t>
            </a:r>
            <a:r>
              <a:rPr lang="pl-PL" sz="2300" dirty="0">
                <a:latin typeface="Arial" panose="020B0604020202020204" pitchFamily="34" charset="0"/>
                <a:cs typeface="Arial" panose="020B0604020202020204" pitchFamily="34" charset="0"/>
              </a:rPr>
              <a:t>znowelizowanej z dniem 15 lipca 2022 r. </a:t>
            </a:r>
            <a:r>
              <a:rPr lang="pl-PL" sz="2300" i="1" dirty="0">
                <a:latin typeface="Arial" panose="020B0604020202020204" pitchFamily="34" charset="0"/>
                <a:cs typeface="Arial" panose="020B0604020202020204" pitchFamily="34" charset="0"/>
              </a:rPr>
              <a:t>ustawy o pomocy obywatelom Ukrainy w związku z konfliktem zbrojnym na terytorium tego państwa.</a:t>
            </a:r>
            <a:r>
              <a:rPr lang="pl-PL" sz="2300" dirty="0">
                <a:latin typeface="Arial" panose="020B0604020202020204" pitchFamily="34" charset="0"/>
                <a:cs typeface="Arial" panose="020B0604020202020204" pitchFamily="34" charset="0"/>
              </a:rPr>
              <a:t> </a:t>
            </a:r>
          </a:p>
          <a:p>
            <a:pPr>
              <a:lnSpc>
                <a:spcPct val="150000"/>
              </a:lnSpc>
              <a:spcBef>
                <a:spcPts val="0"/>
              </a:spcBef>
              <a:spcAft>
                <a:spcPts val="1200"/>
              </a:spcAft>
              <a:buFont typeface="Wingdings" panose="05000000000000000000" pitchFamily="2" charset="2"/>
              <a:buChar char="q"/>
            </a:pPr>
            <a:r>
              <a:rPr lang="pl-PL" sz="2300" dirty="0">
                <a:latin typeface="Arial" panose="020B0604020202020204" pitchFamily="34" charset="0"/>
                <a:cs typeface="Arial" panose="020B0604020202020204" pitchFamily="34" charset="0"/>
              </a:rPr>
              <a:t>Zwiększenie liczby godzin pracy obywatela Ukrainy w porównaniu ze wskazaną </a:t>
            </a:r>
            <a:br>
              <a:rPr lang="pl-PL" sz="2300" dirty="0">
                <a:latin typeface="Arial" panose="020B0604020202020204" pitchFamily="34" charset="0"/>
                <a:cs typeface="Arial" panose="020B0604020202020204" pitchFamily="34" charset="0"/>
              </a:rPr>
            </a:br>
            <a:r>
              <a:rPr lang="pl-PL" sz="2300" dirty="0">
                <a:latin typeface="Arial" panose="020B0604020202020204" pitchFamily="34" charset="0"/>
                <a:cs typeface="Arial" panose="020B0604020202020204" pitchFamily="34" charset="0"/>
              </a:rPr>
              <a:t>w powiadomieniu może odbyć się wyłącznie pod warunkiem </a:t>
            </a:r>
            <a:r>
              <a:rPr lang="pl-PL" sz="2300" b="1" dirty="0">
                <a:highlight>
                  <a:srgbClr val="FFFF00"/>
                </a:highlight>
                <a:latin typeface="Arial" panose="020B0604020202020204" pitchFamily="34" charset="0"/>
                <a:cs typeface="Arial" panose="020B0604020202020204" pitchFamily="34" charset="0"/>
              </a:rPr>
              <a:t>odpowiedniego zwiększenia wynagrodzenia cudzoziemca</a:t>
            </a:r>
            <a:r>
              <a:rPr lang="pl-PL" sz="2300" dirty="0">
                <a:latin typeface="Arial" panose="020B0604020202020204" pitchFamily="34" charset="0"/>
                <a:cs typeface="Arial" panose="020B0604020202020204" pitchFamily="34" charset="0"/>
              </a:rPr>
              <a:t> – adekwatnie do podwyższonej </a:t>
            </a:r>
            <a:br>
              <a:rPr lang="pl-PL" sz="2300" dirty="0">
                <a:latin typeface="Arial" panose="020B0604020202020204" pitchFamily="34" charset="0"/>
                <a:cs typeface="Arial" panose="020B0604020202020204" pitchFamily="34" charset="0"/>
              </a:rPr>
            </a:br>
            <a:r>
              <a:rPr lang="pl-PL" sz="2300" dirty="0">
                <a:latin typeface="Arial" panose="020B0604020202020204" pitchFamily="34" charset="0"/>
                <a:cs typeface="Arial" panose="020B0604020202020204" pitchFamily="34" charset="0"/>
              </a:rPr>
              <a:t>liczby godzin pracy.  </a:t>
            </a:r>
          </a:p>
          <a:p>
            <a:pPr>
              <a:spcBef>
                <a:spcPts val="0"/>
              </a:spcBef>
              <a:spcAft>
                <a:spcPts val="12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3999791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7053" y="-83127"/>
            <a:ext cx="11757891" cy="1385454"/>
          </a:xfrm>
        </p:spPr>
        <p:txBody>
          <a:bodyPr>
            <a:normAutofit/>
          </a:bodyPr>
          <a:lstStyle/>
          <a:p>
            <a:pPr algn="ctr"/>
            <a:r>
              <a:rPr lang="pl-PL" sz="3300" b="1" dirty="0">
                <a:latin typeface="Arial" panose="020B0604020202020204" pitchFamily="34" charset="0"/>
                <a:cs typeface="Arial" panose="020B0604020202020204" pitchFamily="34" charset="0"/>
              </a:rPr>
              <a:t>Powierzenie cudzoziemcowi </a:t>
            </a:r>
            <a:br>
              <a:rPr lang="pl-PL" sz="3300" b="1" dirty="0">
                <a:latin typeface="Arial" panose="020B0604020202020204" pitchFamily="34" charset="0"/>
                <a:cs typeface="Arial" panose="020B0604020202020204" pitchFamily="34" charset="0"/>
              </a:rPr>
            </a:br>
            <a:r>
              <a:rPr lang="pl-PL" sz="3300" b="1" dirty="0">
                <a:latin typeface="Arial" panose="020B0604020202020204" pitchFamily="34" charset="0"/>
                <a:cs typeface="Arial" panose="020B0604020202020204" pitchFamily="34" charset="0"/>
              </a:rPr>
              <a:t>nielegalnego wykonywania pracy </a:t>
            </a:r>
            <a:endParaRPr lang="pl-PL" sz="3300" b="1" dirty="0">
              <a:highlight>
                <a:srgbClr val="FFFF00"/>
              </a:highlight>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17053" y="1302327"/>
            <a:ext cx="11757891" cy="5265056"/>
          </a:xfrm>
        </p:spPr>
        <p:txBody>
          <a:bodyPr>
            <a:noAutofit/>
          </a:bodyPr>
          <a:lstStyle/>
          <a:p>
            <a:pPr marL="0" indent="0">
              <a:lnSpc>
                <a:spcPct val="150000"/>
              </a:lnSpc>
              <a:spcBef>
                <a:spcPts val="0"/>
              </a:spcBef>
              <a:spcAft>
                <a:spcPts val="1200"/>
              </a:spcAft>
              <a:buNone/>
            </a:pPr>
            <a:r>
              <a:rPr lang="pl-PL" sz="2500" dirty="0">
                <a:latin typeface="Arial" panose="020B0604020202020204" pitchFamily="34" charset="0"/>
                <a:cs typeface="Arial" panose="020B0604020202020204" pitchFamily="34" charset="0"/>
              </a:rPr>
              <a:t>Zwiększenie wymiaru czasu pracy cudzoziemca bądź liczby godzin jego pracy </a:t>
            </a:r>
            <a:br>
              <a:rPr lang="pl-PL" sz="2500" dirty="0">
                <a:latin typeface="Arial" panose="020B0604020202020204" pitchFamily="34" charset="0"/>
                <a:cs typeface="Arial" panose="020B0604020202020204" pitchFamily="34" charset="0"/>
              </a:rPr>
            </a:br>
            <a:r>
              <a:rPr lang="pl-PL" sz="2500" dirty="0">
                <a:latin typeface="Arial" panose="020B0604020202020204" pitchFamily="34" charset="0"/>
                <a:cs typeface="Arial" panose="020B0604020202020204" pitchFamily="34" charset="0"/>
              </a:rPr>
              <a:t>w tygodniu lub miesiącu </a:t>
            </a:r>
            <a:r>
              <a:rPr lang="pl-PL" sz="2500" b="1" dirty="0">
                <a:latin typeface="Arial" panose="020B0604020202020204" pitchFamily="34" charset="0"/>
                <a:cs typeface="Arial" panose="020B0604020202020204" pitchFamily="34" charset="0"/>
              </a:rPr>
              <a:t>bez uprzedniej zmiany treści lub wydania nowego dokumentu dopuszczającego cudzoziemca do polskiego rynku pracy </a:t>
            </a:r>
            <a:r>
              <a:rPr lang="pl-PL" sz="2500" dirty="0">
                <a:latin typeface="Arial" panose="020B0604020202020204" pitchFamily="34" charset="0"/>
                <a:cs typeface="Arial" panose="020B0604020202020204" pitchFamily="34" charset="0"/>
              </a:rPr>
              <a:t>(zezwolenia na pracę, zezwolenia na pracę sezonową, zezwolenia na pobyt czasowy i pracę, oświadczenia o powierzeniu wykonywania pracy cudzoziemcowi) – w sytuacjach, w których jest to wymagane – </a:t>
            </a:r>
            <a:r>
              <a:rPr lang="pl-PL" sz="2500" b="1" dirty="0">
                <a:latin typeface="Arial" panose="020B0604020202020204" pitchFamily="34" charset="0"/>
                <a:cs typeface="Arial" panose="020B0604020202020204" pitchFamily="34" charset="0"/>
              </a:rPr>
              <a:t>stanowi powierzenie cudzoziemcowi nielegalnego wykonywania pracy i jest wykroczeniem </a:t>
            </a:r>
            <a:r>
              <a:rPr lang="pl-PL" sz="2500" dirty="0">
                <a:latin typeface="Arial" panose="020B0604020202020204" pitchFamily="34" charset="0"/>
                <a:cs typeface="Arial" panose="020B0604020202020204" pitchFamily="34" charset="0"/>
              </a:rPr>
              <a:t>określonym w </a:t>
            </a:r>
            <a:r>
              <a:rPr lang="pl-PL" sz="2500" i="1" dirty="0">
                <a:latin typeface="Arial" panose="020B0604020202020204" pitchFamily="34" charset="0"/>
                <a:cs typeface="Arial" panose="020B0604020202020204" pitchFamily="34" charset="0"/>
              </a:rPr>
              <a:t>art. 120 ust. 1 ustawy o promocji zatrudnienia i instytucjach rynku pracy.</a:t>
            </a:r>
          </a:p>
          <a:p>
            <a:pPr marL="0" indent="0">
              <a:lnSpc>
                <a:spcPct val="150000"/>
              </a:lnSpc>
              <a:spcBef>
                <a:spcPts val="0"/>
              </a:spcBef>
              <a:spcAft>
                <a:spcPts val="1200"/>
              </a:spcAft>
              <a:buNone/>
            </a:pPr>
            <a:endParaRPr lang="pl-PL" sz="2500" dirty="0">
              <a:latin typeface="Arial" panose="020B0604020202020204" pitchFamily="34" charset="0"/>
              <a:cs typeface="Arial" panose="020B0604020202020204" pitchFamily="34" charset="0"/>
            </a:endParaRPr>
          </a:p>
          <a:p>
            <a:pPr>
              <a:spcBef>
                <a:spcPts val="0"/>
              </a:spcBef>
              <a:spcAft>
                <a:spcPts val="12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71066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txBox="1">
            <a:spLocks/>
          </p:cNvSpPr>
          <p:nvPr/>
        </p:nvSpPr>
        <p:spPr bwMode="auto">
          <a:xfrm>
            <a:off x="7210426" y="5884301"/>
            <a:ext cx="3457575" cy="35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endParaRPr lang="pl-PL" dirty="0">
              <a:solidFill>
                <a:prstClr val="black"/>
              </a:solidFill>
            </a:endParaRPr>
          </a:p>
        </p:txBody>
      </p:sp>
      <p:sp>
        <p:nvSpPr>
          <p:cNvPr id="2" name="Prostokąt 1"/>
          <p:cNvSpPr/>
          <p:nvPr/>
        </p:nvSpPr>
        <p:spPr>
          <a:xfrm>
            <a:off x="2136776" y="1843951"/>
            <a:ext cx="7993635" cy="2554545"/>
          </a:xfrm>
          <a:prstGeom prst="rect">
            <a:avLst/>
          </a:prstGeom>
        </p:spPr>
        <p:txBody>
          <a:bodyPr wrap="square">
            <a:spAutoFit/>
          </a:bodyPr>
          <a:lstStyle/>
          <a:p>
            <a:pPr algn="ctr" fontAlgn="base">
              <a:spcBef>
                <a:spcPct val="0"/>
              </a:spcBef>
              <a:spcAft>
                <a:spcPct val="0"/>
              </a:spcAft>
            </a:pPr>
            <a:r>
              <a:rPr lang="pl-PL" sz="4000" b="1" dirty="0">
                <a:solidFill>
                  <a:srgbClr val="336699"/>
                </a:solidFill>
                <a:latin typeface="Arial" charset="0"/>
              </a:rPr>
              <a:t>COVID-19</a:t>
            </a:r>
          </a:p>
          <a:p>
            <a:pPr algn="ctr" fontAlgn="base">
              <a:spcBef>
                <a:spcPct val="0"/>
              </a:spcBef>
              <a:spcAft>
                <a:spcPct val="0"/>
              </a:spcAft>
            </a:pPr>
            <a:r>
              <a:rPr lang="pl-PL" sz="4000" b="1" dirty="0">
                <a:solidFill>
                  <a:srgbClr val="336699"/>
                </a:solidFill>
                <a:latin typeface="Arial" charset="0"/>
              </a:rPr>
              <a:t>Dopuszczalność obniżenia wymiaru czasu pracy </a:t>
            </a:r>
            <a:br>
              <a:rPr lang="pl-PL" sz="4000" b="1" dirty="0">
                <a:solidFill>
                  <a:srgbClr val="336699"/>
                </a:solidFill>
                <a:latin typeface="Arial" charset="0"/>
              </a:rPr>
            </a:br>
            <a:r>
              <a:rPr lang="pl-PL" sz="4000" b="1" dirty="0">
                <a:solidFill>
                  <a:srgbClr val="336699"/>
                </a:solidFill>
                <a:latin typeface="Arial" charset="0"/>
              </a:rPr>
              <a:t>i wynagrodzenia cudzoziemca</a:t>
            </a:r>
            <a:endParaRPr lang="pl-PL" sz="4000" b="1" i="1" dirty="0">
              <a:solidFill>
                <a:srgbClr val="336699"/>
              </a:solidFill>
              <a:latin typeface="Arial" charset="0"/>
            </a:endParaRPr>
          </a:p>
        </p:txBody>
      </p:sp>
      <p:sp>
        <p:nvSpPr>
          <p:cNvPr id="3" name="AutoShape 2" descr="Znalezione obrazy dla zapytania Pa&amp;nacute;stwowa Inspekcja Pracy obrazy"/>
          <p:cNvSpPr>
            <a:spLocks noChangeAspect="1" noChangeArrowheads="1"/>
          </p:cNvSpPr>
          <p:nvPr/>
        </p:nvSpPr>
        <p:spPr bwMode="auto">
          <a:xfrm>
            <a:off x="1679575" y="-533400"/>
            <a:ext cx="1123950"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l-PL">
              <a:solidFill>
                <a:prstClr val="black"/>
              </a:solidFill>
              <a:latin typeface="Arial" charset="0"/>
            </a:endParaRPr>
          </a:p>
        </p:txBody>
      </p:sp>
      <p:sp>
        <p:nvSpPr>
          <p:cNvPr id="4" name="AutoShape 4" descr="Znalezione obrazy dla zapytania Pa&amp;nacute;stwowa Inspekcja Pracy obrazy"/>
          <p:cNvSpPr>
            <a:spLocks noChangeAspect="1" noChangeArrowheads="1"/>
          </p:cNvSpPr>
          <p:nvPr/>
        </p:nvSpPr>
        <p:spPr bwMode="auto">
          <a:xfrm>
            <a:off x="1831975" y="-381000"/>
            <a:ext cx="1123950"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l-PL">
              <a:solidFill>
                <a:prstClr val="black"/>
              </a:solidFill>
              <a:latin typeface="Arial" charset="0"/>
            </a:endParaRPr>
          </a:p>
        </p:txBody>
      </p:sp>
      <p:sp>
        <p:nvSpPr>
          <p:cNvPr id="6" name="AutoShape 8" descr="Znalezione obrazy dla zapytania pa&amp;nacute;stwowa inspekcja pracy obraz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l-PL">
              <a:solidFill>
                <a:prstClr val="black"/>
              </a:solidFill>
              <a:latin typeface="Arial" charset="0"/>
            </a:endParaRPr>
          </a:p>
        </p:txBody>
      </p:sp>
      <p:sp>
        <p:nvSpPr>
          <p:cNvPr id="9" name="AutoShape 10" descr="Znalezione obrazy dla zapytania pa&amp;nacute;stwowa inspekcja pracy obrazy"/>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pl-PL">
              <a:solidFill>
                <a:prstClr val="black"/>
              </a:solidFill>
              <a:latin typeface="Arial" charset="0"/>
            </a:endParaRPr>
          </a:p>
        </p:txBody>
      </p:sp>
    </p:spTree>
    <p:extLst>
      <p:ext uri="{BB962C8B-B14F-4D97-AF65-F5344CB8AC3E}">
        <p14:creationId xmlns:p14="http://schemas.microsoft.com/office/powerpoint/2010/main" val="4634148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EB764CCC-DDC5-4957-909D-2594FC38217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D845CA2E-8F67-4F04-8656-5E1E864A986B}" type="slidenum">
              <a:rPr lang="pl-PL" altLang="pl-PL">
                <a:solidFill>
                  <a:srgbClr val="1F497D"/>
                </a:solidFill>
                <a:latin typeface="Arial" panose="020B0604020202020204" pitchFamily="34" charset="0"/>
              </a:rPr>
              <a:pPr/>
              <a:t>117</a:t>
            </a:fld>
            <a:endParaRPr lang="pl-PL" altLang="pl-PL">
              <a:solidFill>
                <a:srgbClr val="1F497D"/>
              </a:solidFill>
              <a:latin typeface="Arial" panose="020B0604020202020204" pitchFamily="34" charset="0"/>
            </a:endParaRPr>
          </a:p>
        </p:txBody>
      </p:sp>
      <p:sp>
        <p:nvSpPr>
          <p:cNvPr id="44035" name="Rectangle 10">
            <a:extLst>
              <a:ext uri="{FF2B5EF4-FFF2-40B4-BE49-F238E27FC236}">
                <a16:creationId xmlns:a16="http://schemas.microsoft.com/office/drawing/2014/main" id="{CA983569-0401-472A-8681-89AFDDB2F27B}"/>
              </a:ext>
            </a:extLst>
          </p:cNvPr>
          <p:cNvSpPr>
            <a:spLocks noChangeArrowheads="1"/>
          </p:cNvSpPr>
          <p:nvPr/>
        </p:nvSpPr>
        <p:spPr bwMode="auto">
          <a:xfrm>
            <a:off x="1524001" y="44451"/>
            <a:ext cx="9136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9pPr>
          </a:lstStyle>
          <a:p>
            <a:pPr algn="ctr" fontAlgn="base">
              <a:spcBef>
                <a:spcPct val="0"/>
              </a:spcBef>
              <a:spcAft>
                <a:spcPct val="0"/>
              </a:spcAft>
              <a:buClr>
                <a:srgbClr val="FF7E1D"/>
              </a:buClr>
            </a:pPr>
            <a:r>
              <a:rPr lang="pl-PL" altLang="pl-PL" sz="3400" b="1" dirty="0">
                <a:solidFill>
                  <a:srgbClr val="000000"/>
                </a:solidFill>
                <a:latin typeface="Arial" panose="020B0604020202020204" pitchFamily="34" charset="0"/>
                <a:cs typeface="Arial" panose="020B0604020202020204" pitchFamily="34" charset="0"/>
              </a:rPr>
              <a:t>Przepis wyjątkowy</a:t>
            </a:r>
          </a:p>
        </p:txBody>
      </p:sp>
      <p:sp>
        <p:nvSpPr>
          <p:cNvPr id="44036" name="Rectangle 3">
            <a:extLst>
              <a:ext uri="{FF2B5EF4-FFF2-40B4-BE49-F238E27FC236}">
                <a16:creationId xmlns:a16="http://schemas.microsoft.com/office/drawing/2014/main" id="{FAF533CD-40E8-4803-9972-906A9BCB4BE4}"/>
              </a:ext>
            </a:extLst>
          </p:cNvPr>
          <p:cNvSpPr>
            <a:spLocks noChangeArrowheads="1"/>
          </p:cNvSpPr>
          <p:nvPr/>
        </p:nvSpPr>
        <p:spPr bwMode="auto">
          <a:xfrm>
            <a:off x="189201" y="1137568"/>
            <a:ext cx="11804073" cy="7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ts val="600"/>
              </a:spcBef>
              <a:spcAft>
                <a:spcPts val="600"/>
              </a:spcAft>
            </a:pPr>
            <a:r>
              <a:rPr lang="pl-PL" sz="2100" dirty="0">
                <a:solidFill>
                  <a:prstClr val="black"/>
                </a:solidFill>
                <a:latin typeface="Arial" panose="020B0604020202020204" pitchFamily="34" charset="0"/>
                <a:cs typeface="Arial" panose="020B0604020202020204" pitchFamily="34" charset="0"/>
              </a:rPr>
              <a:t>W myśl </a:t>
            </a:r>
            <a:r>
              <a:rPr lang="pl-PL" sz="2100" b="1" i="1" dirty="0">
                <a:solidFill>
                  <a:prstClr val="black"/>
                </a:solidFill>
                <a:latin typeface="Arial" panose="020B0604020202020204" pitchFamily="34" charset="0"/>
                <a:cs typeface="Arial" panose="020B0604020202020204" pitchFamily="34" charset="0"/>
              </a:rPr>
              <a:t>art. 15z</a:t>
            </a:r>
            <a:r>
              <a:rPr lang="pl-PL" sz="2100" b="1" i="1" baseline="30000" dirty="0">
                <a:solidFill>
                  <a:prstClr val="black"/>
                </a:solidFill>
                <a:latin typeface="Arial" panose="020B0604020202020204" pitchFamily="34" charset="0"/>
                <a:cs typeface="Arial" panose="020B0604020202020204" pitchFamily="34" charset="0"/>
              </a:rPr>
              <a:t>5 </a:t>
            </a:r>
            <a:r>
              <a:rPr lang="pl-PL" sz="2100" i="1" dirty="0">
                <a:solidFill>
                  <a:prstClr val="black"/>
                </a:solidFill>
                <a:latin typeface="Arial" panose="020B0604020202020204" pitchFamily="34" charset="0"/>
                <a:cs typeface="Arial" panose="020B0604020202020204" pitchFamily="34" charset="0"/>
              </a:rPr>
              <a:t>ustawy z dnia 2 marca 2020 r. o szczególnych rozwiązaniach związanych </a:t>
            </a:r>
            <a:br>
              <a:rPr lang="pl-PL" sz="2100" i="1" dirty="0">
                <a:solidFill>
                  <a:prstClr val="black"/>
                </a:solidFill>
                <a:latin typeface="Arial" panose="020B0604020202020204" pitchFamily="34" charset="0"/>
                <a:cs typeface="Arial" panose="020B0604020202020204" pitchFamily="34" charset="0"/>
              </a:rPr>
            </a:br>
            <a:r>
              <a:rPr lang="pl-PL" sz="2100" i="1" dirty="0">
                <a:solidFill>
                  <a:prstClr val="black"/>
                </a:solidFill>
                <a:latin typeface="Arial" panose="020B0604020202020204" pitchFamily="34" charset="0"/>
                <a:cs typeface="Arial" panose="020B0604020202020204" pitchFamily="34" charset="0"/>
              </a:rPr>
              <a:t>z zapobieganiem, przeciwdziałaniem i zwalczaniem COVID-19, innych chorób zakaźnych oraz wywołanych nimi sytuacji kryzysowych, </a:t>
            </a:r>
            <a:r>
              <a:rPr lang="pl-PL" sz="2100" dirty="0">
                <a:solidFill>
                  <a:prstClr val="black"/>
                </a:solidFill>
                <a:latin typeface="Arial" panose="020B0604020202020204" pitchFamily="34" charset="0"/>
                <a:cs typeface="Arial" panose="020B0604020202020204" pitchFamily="34" charset="0"/>
              </a:rPr>
              <a:t>jeśli – na skutek skorzystania przez podmiot powierzający wykonywanie pracy cudzoziemcowi z uprawnień określonych w następujących przepisach tej ustawy: </a:t>
            </a:r>
          </a:p>
          <a:p>
            <a:pPr marL="342900" indent="-342900" fontAlgn="base">
              <a:spcBef>
                <a:spcPts val="600"/>
              </a:spcBef>
              <a:spcAft>
                <a:spcPts val="600"/>
              </a:spcAft>
              <a:buFont typeface="Wingdings" panose="05000000000000000000" pitchFamily="2" charset="2"/>
              <a:buChar char="Ø"/>
            </a:pPr>
            <a:r>
              <a:rPr lang="pl-PL" sz="2100" i="1" dirty="0">
                <a:solidFill>
                  <a:prstClr val="black"/>
                </a:solidFill>
                <a:latin typeface="Arial" panose="020B0604020202020204" pitchFamily="34" charset="0"/>
                <a:cs typeface="Arial" panose="020B0604020202020204" pitchFamily="34" charset="0"/>
              </a:rPr>
              <a:t>art. 3</a:t>
            </a:r>
            <a:r>
              <a:rPr lang="pl-PL" sz="2100" dirty="0">
                <a:solidFill>
                  <a:prstClr val="black"/>
                </a:solidFill>
                <a:latin typeface="Arial" panose="020B0604020202020204" pitchFamily="34" charset="0"/>
                <a:cs typeface="Arial" panose="020B0604020202020204" pitchFamily="34" charset="0"/>
              </a:rPr>
              <a:t> (polecenie wykonywania pracy zdalnej – </a:t>
            </a:r>
            <a:r>
              <a:rPr lang="pl-PL" sz="2100" b="1" dirty="0">
                <a:solidFill>
                  <a:prstClr val="black"/>
                </a:solidFill>
                <a:latin typeface="Arial" panose="020B0604020202020204" pitchFamily="34" charset="0"/>
                <a:cs typeface="Arial" panose="020B0604020202020204" pitchFamily="34" charset="0"/>
              </a:rPr>
              <a:t>nie obejmuje możliwości zmiany wymiaru czasu pracy albo liczby godzin pracy</a:t>
            </a:r>
            <a:r>
              <a:rPr lang="pl-PL" sz="2100" dirty="0">
                <a:solidFill>
                  <a:prstClr val="black"/>
                </a:solidFill>
                <a:latin typeface="Arial" panose="020B0604020202020204" pitchFamily="34" charset="0"/>
                <a:cs typeface="Arial" panose="020B0604020202020204" pitchFamily="34" charset="0"/>
              </a:rPr>
              <a:t>), </a:t>
            </a:r>
          </a:p>
          <a:p>
            <a:pPr marL="342900" indent="-342900" fontAlgn="base">
              <a:spcBef>
                <a:spcPts val="600"/>
              </a:spcBef>
              <a:spcAft>
                <a:spcPts val="600"/>
              </a:spcAft>
              <a:buFont typeface="Wingdings" panose="05000000000000000000" pitchFamily="2" charset="2"/>
              <a:buChar char="Ø"/>
            </a:pPr>
            <a:r>
              <a:rPr lang="pl-PL" sz="2100" i="1" dirty="0">
                <a:solidFill>
                  <a:prstClr val="black"/>
                </a:solidFill>
                <a:latin typeface="Arial" panose="020B0604020202020204" pitchFamily="34" charset="0"/>
                <a:cs typeface="Arial" panose="020B0604020202020204" pitchFamily="34" charset="0"/>
              </a:rPr>
              <a:t>art. 15g ust. 8</a:t>
            </a:r>
            <a:r>
              <a:rPr lang="pl-PL" sz="2100" dirty="0">
                <a:solidFill>
                  <a:prstClr val="black"/>
                </a:solidFill>
                <a:latin typeface="Arial" panose="020B0604020202020204" pitchFamily="34" charset="0"/>
                <a:cs typeface="Arial" panose="020B0604020202020204" pitchFamily="34" charset="0"/>
              </a:rPr>
              <a:t> (dopuszczalność obniżenia wymiaru czasu pracy maksymalnie o 20%, </a:t>
            </a:r>
            <a:br>
              <a:rPr lang="pl-PL" sz="2100" dirty="0">
                <a:solidFill>
                  <a:prstClr val="black"/>
                </a:solidFill>
                <a:latin typeface="Arial" panose="020B0604020202020204" pitchFamily="34" charset="0"/>
                <a:cs typeface="Arial" panose="020B0604020202020204" pitchFamily="34" charset="0"/>
              </a:rPr>
            </a:br>
            <a:r>
              <a:rPr lang="pl-PL" sz="2100" dirty="0">
                <a:solidFill>
                  <a:prstClr val="black"/>
                </a:solidFill>
                <a:latin typeface="Arial" panose="020B0604020202020204" pitchFamily="34" charset="0"/>
                <a:cs typeface="Arial" panose="020B0604020202020204" pitchFamily="34" charset="0"/>
              </a:rPr>
              <a:t>nie więcej niż do 0,5 etatu), </a:t>
            </a:r>
          </a:p>
          <a:p>
            <a:pPr marL="342900" indent="-342900" fontAlgn="base">
              <a:spcBef>
                <a:spcPts val="600"/>
              </a:spcBef>
              <a:spcAft>
                <a:spcPts val="600"/>
              </a:spcAft>
              <a:buFont typeface="Wingdings" panose="05000000000000000000" pitchFamily="2" charset="2"/>
              <a:buChar char="Ø"/>
            </a:pPr>
            <a:r>
              <a:rPr lang="pl-PL" sz="2100" i="1" dirty="0">
                <a:solidFill>
                  <a:prstClr val="black"/>
                </a:solidFill>
                <a:latin typeface="Arial" panose="020B0604020202020204" pitchFamily="34" charset="0"/>
                <a:cs typeface="Arial" panose="020B0604020202020204" pitchFamily="34" charset="0"/>
              </a:rPr>
              <a:t>art. 15x ust. 1</a:t>
            </a:r>
            <a:r>
              <a:rPr lang="pl-PL" sz="2100" dirty="0">
                <a:solidFill>
                  <a:prstClr val="black"/>
                </a:solidFill>
                <a:latin typeface="Arial" panose="020B0604020202020204" pitchFamily="34" charset="0"/>
                <a:cs typeface="Arial" panose="020B0604020202020204" pitchFamily="34" charset="0"/>
              </a:rPr>
              <a:t> (</a:t>
            </a:r>
            <a:r>
              <a:rPr lang="pl-PL" sz="2100" b="1" dirty="0">
                <a:solidFill>
                  <a:prstClr val="black"/>
                </a:solidFill>
                <a:latin typeface="Arial" panose="020B0604020202020204" pitchFamily="34" charset="0"/>
                <a:cs typeface="Arial" panose="020B0604020202020204" pitchFamily="34" charset="0"/>
              </a:rPr>
              <a:t>w określonych przedsiębiorstwach</a:t>
            </a:r>
            <a:r>
              <a:rPr lang="pl-PL" sz="2100" dirty="0">
                <a:solidFill>
                  <a:prstClr val="black"/>
                </a:solidFill>
                <a:latin typeface="Arial" panose="020B0604020202020204" pitchFamily="34" charset="0"/>
                <a:cs typeface="Arial" panose="020B0604020202020204" pitchFamily="34" charset="0"/>
              </a:rPr>
              <a:t> możliwość: zmiany systemu </a:t>
            </a:r>
            <a:br>
              <a:rPr lang="pl-PL" sz="2100" dirty="0">
                <a:solidFill>
                  <a:prstClr val="black"/>
                </a:solidFill>
                <a:latin typeface="Arial" panose="020B0604020202020204" pitchFamily="34" charset="0"/>
                <a:cs typeface="Arial" panose="020B0604020202020204" pitchFamily="34" charset="0"/>
              </a:rPr>
            </a:br>
            <a:r>
              <a:rPr lang="pl-PL" sz="2100" dirty="0">
                <a:solidFill>
                  <a:prstClr val="black"/>
                </a:solidFill>
                <a:latin typeface="Arial" panose="020B0604020202020204" pitchFamily="34" charset="0"/>
                <a:cs typeface="Arial" panose="020B0604020202020204" pitchFamily="34" charset="0"/>
              </a:rPr>
              <a:t>lub rozkładu czasu pracy pracowników, polecenia świadczenia pracy w godzinach nadliczbowych, pozostawania w gotowości do pracy),</a:t>
            </a:r>
          </a:p>
          <a:p>
            <a:pPr marL="342900" indent="-342900" fontAlgn="base">
              <a:spcBef>
                <a:spcPts val="600"/>
              </a:spcBef>
              <a:spcAft>
                <a:spcPts val="600"/>
              </a:spcAft>
              <a:buFont typeface="Wingdings" panose="05000000000000000000" pitchFamily="2" charset="2"/>
              <a:buChar char="Ø"/>
            </a:pPr>
            <a:r>
              <a:rPr lang="pl-PL" sz="2100" i="1" dirty="0">
                <a:solidFill>
                  <a:prstClr val="black"/>
                </a:solidFill>
                <a:latin typeface="Arial" panose="020B0604020202020204" pitchFamily="34" charset="0"/>
                <a:cs typeface="Arial" panose="020B0604020202020204" pitchFamily="34" charset="0"/>
              </a:rPr>
              <a:t>art. 15zf ust. 1</a:t>
            </a:r>
            <a:r>
              <a:rPr lang="pl-PL" sz="2100" dirty="0">
                <a:solidFill>
                  <a:prstClr val="black"/>
                </a:solidFill>
                <a:latin typeface="Arial" panose="020B0604020202020204" pitchFamily="34" charset="0"/>
                <a:cs typeface="Arial" panose="020B0604020202020204" pitchFamily="34" charset="0"/>
              </a:rPr>
              <a:t> (dopuszczalność wprowadzenia elastycznych zasad ustalania pracownikom czasu pracy u pracodawcy, u którego wystąpił spadek obrotów gospodarczych w następstwie wystąpienia COVID-19) </a:t>
            </a:r>
          </a:p>
          <a:p>
            <a:pPr fontAlgn="base">
              <a:spcBef>
                <a:spcPct val="0"/>
              </a:spcBef>
              <a:spcAft>
                <a:spcPts val="1200"/>
              </a:spcAft>
            </a:pPr>
            <a:r>
              <a:rPr lang="pl-PL" sz="2800" dirty="0">
                <a:solidFill>
                  <a:prstClr val="black"/>
                </a:solidFill>
                <a:latin typeface="Arial" panose="020B0604020202020204" pitchFamily="34" charset="0"/>
                <a:cs typeface="Arial" panose="020B0604020202020204" pitchFamily="34" charset="0"/>
              </a:rPr>
              <a:t> </a:t>
            </a: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spcAft>
                <a:spcPts val="1200"/>
              </a:spcAft>
            </a:pPr>
            <a:endParaRPr lang="pl-PL" altLang="pl-PL" sz="2200" dirty="0">
              <a:solidFill>
                <a:srgbClr val="000000"/>
              </a:solidFill>
              <a:latin typeface="Arial" panose="020B0604020202020204" pitchFamily="34" charset="0"/>
              <a:cs typeface="Arial" panose="020B0604020202020204" pitchFamily="34" charset="0"/>
            </a:endParaRPr>
          </a:p>
        </p:txBody>
      </p:sp>
      <p:sp>
        <p:nvSpPr>
          <p:cNvPr id="44037" name="Rectangle 6">
            <a:extLst>
              <a:ext uri="{FF2B5EF4-FFF2-40B4-BE49-F238E27FC236}">
                <a16:creationId xmlns:a16="http://schemas.microsoft.com/office/drawing/2014/main" id="{FFC6050F-6765-4044-A152-0B7EC9B20A2C}"/>
              </a:ext>
            </a:extLst>
          </p:cNvPr>
          <p:cNvSpPr>
            <a:spLocks noChangeArrowheads="1"/>
          </p:cNvSpPr>
          <p:nvPr/>
        </p:nvSpPr>
        <p:spPr bwMode="auto">
          <a:xfrm>
            <a:off x="1981201" y="3429000"/>
            <a:ext cx="82200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33375" indent="-333375">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fontAlgn="base">
              <a:lnSpc>
                <a:spcPct val="104000"/>
              </a:lnSpc>
              <a:spcBef>
                <a:spcPts val="600"/>
              </a:spcBef>
              <a:spcAft>
                <a:spcPct val="0"/>
              </a:spcAft>
              <a:buClr>
                <a:srgbClr val="000000"/>
              </a:buClr>
              <a:buSzPct val="56000"/>
            </a:pPr>
            <a:endParaRPr lang="pl-PL" altLang="pl-PL" sz="2400">
              <a:solidFill>
                <a:srgbClr val="FFFFFF"/>
              </a:solidFill>
            </a:endParaRPr>
          </a:p>
        </p:txBody>
      </p:sp>
    </p:spTree>
    <p:extLst>
      <p:ext uri="{BB962C8B-B14F-4D97-AF65-F5344CB8AC3E}">
        <p14:creationId xmlns:p14="http://schemas.microsoft.com/office/powerpoint/2010/main" val="2371154676"/>
      </p:ext>
    </p:extLst>
  </p:cSld>
  <p:clrMapOvr>
    <a:masterClrMapping/>
  </p:clrMapOvr>
  <p:transition spd="slow">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EB764CCC-DDC5-4957-909D-2594FC38217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D845CA2E-8F67-4F04-8656-5E1E864A986B}" type="slidenum">
              <a:rPr lang="pl-PL" altLang="pl-PL">
                <a:solidFill>
                  <a:srgbClr val="1F497D"/>
                </a:solidFill>
                <a:latin typeface="Arial" panose="020B0604020202020204" pitchFamily="34" charset="0"/>
              </a:rPr>
              <a:pPr/>
              <a:t>118</a:t>
            </a:fld>
            <a:endParaRPr lang="pl-PL" altLang="pl-PL">
              <a:solidFill>
                <a:srgbClr val="1F497D"/>
              </a:solidFill>
              <a:latin typeface="Arial" panose="020B0604020202020204" pitchFamily="34" charset="0"/>
            </a:endParaRPr>
          </a:p>
        </p:txBody>
      </p:sp>
      <p:sp>
        <p:nvSpPr>
          <p:cNvPr id="44035" name="Rectangle 10">
            <a:extLst>
              <a:ext uri="{FF2B5EF4-FFF2-40B4-BE49-F238E27FC236}">
                <a16:creationId xmlns:a16="http://schemas.microsoft.com/office/drawing/2014/main" id="{CA983569-0401-472A-8681-89AFDDB2F27B}"/>
              </a:ext>
            </a:extLst>
          </p:cNvPr>
          <p:cNvSpPr>
            <a:spLocks noChangeArrowheads="1"/>
          </p:cNvSpPr>
          <p:nvPr/>
        </p:nvSpPr>
        <p:spPr bwMode="auto">
          <a:xfrm>
            <a:off x="1524001" y="44451"/>
            <a:ext cx="9136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9pPr>
          </a:lstStyle>
          <a:p>
            <a:pPr algn="ctr" fontAlgn="base">
              <a:spcBef>
                <a:spcPct val="0"/>
              </a:spcBef>
              <a:spcAft>
                <a:spcPct val="0"/>
              </a:spcAft>
              <a:buClr>
                <a:srgbClr val="FF7E1D"/>
              </a:buClr>
            </a:pPr>
            <a:r>
              <a:rPr lang="pl-PL" altLang="pl-PL" sz="3400" b="1" dirty="0">
                <a:solidFill>
                  <a:srgbClr val="000000"/>
                </a:solidFill>
                <a:latin typeface="Arial" panose="020B0604020202020204" pitchFamily="34" charset="0"/>
                <a:cs typeface="Arial" panose="020B0604020202020204" pitchFamily="34" charset="0"/>
              </a:rPr>
              <a:t>Przepis wyjątkowy cd.</a:t>
            </a:r>
          </a:p>
        </p:txBody>
      </p:sp>
      <p:sp>
        <p:nvSpPr>
          <p:cNvPr id="44036" name="Rectangle 3">
            <a:extLst>
              <a:ext uri="{FF2B5EF4-FFF2-40B4-BE49-F238E27FC236}">
                <a16:creationId xmlns:a16="http://schemas.microsoft.com/office/drawing/2014/main" id="{FAF533CD-40E8-4803-9972-906A9BCB4BE4}"/>
              </a:ext>
            </a:extLst>
          </p:cNvPr>
          <p:cNvSpPr>
            <a:spLocks noChangeArrowheads="1"/>
          </p:cNvSpPr>
          <p:nvPr/>
        </p:nvSpPr>
        <p:spPr bwMode="auto">
          <a:xfrm>
            <a:off x="410875" y="1398010"/>
            <a:ext cx="11360726" cy="666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ts val="600"/>
              </a:spcBef>
              <a:spcAft>
                <a:spcPts val="600"/>
              </a:spcAft>
            </a:pPr>
            <a:r>
              <a:rPr lang="pl-PL" sz="2200" dirty="0">
                <a:solidFill>
                  <a:prstClr val="black"/>
                </a:solidFill>
                <a:latin typeface="Arial" panose="020B0604020202020204" pitchFamily="34" charset="0"/>
                <a:cs typeface="Arial" panose="020B0604020202020204" pitchFamily="34" charset="0"/>
              </a:rPr>
              <a:t>– uległy zmianie warunki wykonywania pracy przez cudzoziemca określone w:</a:t>
            </a:r>
          </a:p>
          <a:p>
            <a:pPr marL="342900" indent="-342900" fontAlgn="base">
              <a:spcBef>
                <a:spcPts val="600"/>
              </a:spcBef>
              <a:spcAft>
                <a:spcPts val="600"/>
              </a:spcAft>
              <a:buFont typeface="Wingdings" panose="05000000000000000000" pitchFamily="2" charset="2"/>
              <a:buChar char="§"/>
            </a:pPr>
            <a:r>
              <a:rPr lang="pl-PL" sz="2200" dirty="0">
                <a:solidFill>
                  <a:prstClr val="black"/>
                </a:solidFill>
                <a:latin typeface="Arial" panose="020B0604020202020204" pitchFamily="34" charset="0"/>
                <a:cs typeface="Arial" panose="020B0604020202020204" pitchFamily="34" charset="0"/>
              </a:rPr>
              <a:t>zezwoleniu na pobyt czasowy i pracę,</a:t>
            </a:r>
          </a:p>
          <a:p>
            <a:pPr marL="342900" indent="-342900" fontAlgn="base">
              <a:spcBef>
                <a:spcPts val="600"/>
              </a:spcBef>
              <a:spcAft>
                <a:spcPts val="600"/>
              </a:spcAft>
              <a:buFont typeface="Wingdings" panose="05000000000000000000" pitchFamily="2" charset="2"/>
              <a:buChar char="§"/>
            </a:pPr>
            <a:r>
              <a:rPr lang="pl-PL" sz="2200" dirty="0">
                <a:solidFill>
                  <a:prstClr val="black"/>
                </a:solidFill>
                <a:latin typeface="Arial" panose="020B0604020202020204" pitchFamily="34" charset="0"/>
                <a:cs typeface="Arial" panose="020B0604020202020204" pitchFamily="34" charset="0"/>
              </a:rPr>
              <a:t>zezwoleniu na pobyt czasowy w celu wykonywania pracy w zawodzie wymagającym wysokich kwalifikacji,</a:t>
            </a:r>
          </a:p>
          <a:p>
            <a:pPr marL="342900" indent="-342900" fontAlgn="base">
              <a:spcBef>
                <a:spcPts val="600"/>
              </a:spcBef>
              <a:spcAft>
                <a:spcPts val="600"/>
              </a:spcAft>
              <a:buFont typeface="Wingdings" panose="05000000000000000000" pitchFamily="2" charset="2"/>
              <a:buChar char="§"/>
            </a:pPr>
            <a:r>
              <a:rPr lang="pl-PL" sz="2200" dirty="0">
                <a:solidFill>
                  <a:prstClr val="black"/>
                </a:solidFill>
                <a:latin typeface="Arial" panose="020B0604020202020204" pitchFamily="34" charset="0"/>
                <a:cs typeface="Arial" panose="020B0604020202020204" pitchFamily="34" charset="0"/>
              </a:rPr>
              <a:t>zezwoleniu na pracę,</a:t>
            </a:r>
          </a:p>
          <a:p>
            <a:pPr marL="342900" indent="-342900" fontAlgn="base">
              <a:spcBef>
                <a:spcPts val="600"/>
              </a:spcBef>
              <a:spcAft>
                <a:spcPts val="600"/>
              </a:spcAft>
              <a:buFont typeface="Wingdings" panose="05000000000000000000" pitchFamily="2" charset="2"/>
              <a:buChar char="§"/>
            </a:pPr>
            <a:r>
              <a:rPr lang="pl-PL" sz="2200" dirty="0">
                <a:solidFill>
                  <a:prstClr val="black"/>
                </a:solidFill>
                <a:latin typeface="Arial" panose="020B0604020202020204" pitchFamily="34" charset="0"/>
                <a:cs typeface="Arial" panose="020B0604020202020204" pitchFamily="34" charset="0"/>
              </a:rPr>
              <a:t>zezwoleniu na pracę sezonową,</a:t>
            </a:r>
          </a:p>
          <a:p>
            <a:pPr marL="342900" indent="-342900" fontAlgn="base">
              <a:spcBef>
                <a:spcPts val="600"/>
              </a:spcBef>
              <a:spcAft>
                <a:spcPts val="600"/>
              </a:spcAft>
              <a:buFont typeface="Wingdings" panose="05000000000000000000" pitchFamily="2" charset="2"/>
              <a:buChar char="§"/>
            </a:pPr>
            <a:r>
              <a:rPr lang="pl-PL" sz="2200" dirty="0">
                <a:solidFill>
                  <a:prstClr val="black"/>
                </a:solidFill>
                <a:latin typeface="Arial" panose="020B0604020202020204" pitchFamily="34" charset="0"/>
                <a:cs typeface="Arial" panose="020B0604020202020204" pitchFamily="34" charset="0"/>
              </a:rPr>
              <a:t>oświadczeniu o powierzeniu wykonywania pracy cudzoziemcowi wpisanym </a:t>
            </a:r>
            <a:br>
              <a:rPr lang="pl-PL" sz="2200" dirty="0">
                <a:solidFill>
                  <a:prstClr val="black"/>
                </a:solidFill>
                <a:latin typeface="Arial" panose="020B0604020202020204" pitchFamily="34" charset="0"/>
                <a:cs typeface="Arial" panose="020B0604020202020204" pitchFamily="34" charset="0"/>
              </a:rPr>
            </a:br>
            <a:r>
              <a:rPr lang="pl-PL" sz="2200" dirty="0">
                <a:solidFill>
                  <a:prstClr val="black"/>
                </a:solidFill>
                <a:latin typeface="Arial" panose="020B0604020202020204" pitchFamily="34" charset="0"/>
                <a:cs typeface="Arial" panose="020B0604020202020204" pitchFamily="34" charset="0"/>
              </a:rPr>
              <a:t>do ewidencji oświadczeń </a:t>
            </a:r>
          </a:p>
          <a:p>
            <a:pPr fontAlgn="base">
              <a:spcBef>
                <a:spcPts val="600"/>
              </a:spcBef>
              <a:spcAft>
                <a:spcPts val="600"/>
              </a:spcAft>
            </a:pPr>
            <a:r>
              <a:rPr lang="pl-PL" sz="2200" dirty="0">
                <a:solidFill>
                  <a:prstClr val="black"/>
                </a:solidFill>
                <a:latin typeface="Arial" panose="020B0604020202020204" pitchFamily="34" charset="0"/>
                <a:cs typeface="Arial" panose="020B0604020202020204" pitchFamily="34" charset="0"/>
              </a:rPr>
              <a:t>– cudzoziemiec może wykonywać pracę na tych zmienionych warunkach </a:t>
            </a:r>
            <a:br>
              <a:rPr lang="pl-PL" sz="2200" dirty="0">
                <a:solidFill>
                  <a:prstClr val="black"/>
                </a:solidFill>
                <a:latin typeface="Arial" panose="020B0604020202020204" pitchFamily="34" charset="0"/>
                <a:cs typeface="Arial" panose="020B0604020202020204" pitchFamily="34" charset="0"/>
              </a:rPr>
            </a:br>
            <a:r>
              <a:rPr lang="pl-PL" sz="2200" b="1" dirty="0">
                <a:solidFill>
                  <a:prstClr val="black"/>
                </a:solidFill>
                <a:latin typeface="Arial" panose="020B0604020202020204" pitchFamily="34" charset="0"/>
                <a:cs typeface="Arial" panose="020B0604020202020204" pitchFamily="34" charset="0"/>
              </a:rPr>
              <a:t>bez konieczności zmiany zezwolenia, uzyskania nowego zezwolenia lub </a:t>
            </a:r>
            <a:br>
              <a:rPr lang="pl-PL" sz="2200" b="1" dirty="0">
                <a:solidFill>
                  <a:prstClr val="black"/>
                </a:solidFill>
                <a:latin typeface="Arial" panose="020B0604020202020204" pitchFamily="34" charset="0"/>
                <a:cs typeface="Arial" panose="020B0604020202020204" pitchFamily="34" charset="0"/>
              </a:rPr>
            </a:br>
            <a:r>
              <a:rPr lang="pl-PL" sz="2200" b="1" dirty="0">
                <a:solidFill>
                  <a:prstClr val="black"/>
                </a:solidFill>
                <a:latin typeface="Arial" panose="020B0604020202020204" pitchFamily="34" charset="0"/>
                <a:cs typeface="Arial" panose="020B0604020202020204" pitchFamily="34" charset="0"/>
              </a:rPr>
              <a:t>wpisania nowego oświadczenia</a:t>
            </a:r>
            <a:r>
              <a:rPr lang="pl-PL" sz="2200" dirty="0">
                <a:solidFill>
                  <a:prstClr val="black"/>
                </a:solidFill>
                <a:latin typeface="Arial" panose="020B0604020202020204" pitchFamily="34" charset="0"/>
                <a:cs typeface="Arial" panose="020B0604020202020204" pitchFamily="34" charset="0"/>
              </a:rPr>
              <a:t> o powierzeniu wykonywania pracy cudzoziemcowi </a:t>
            </a:r>
            <a:br>
              <a:rPr lang="pl-PL" sz="2200" dirty="0">
                <a:solidFill>
                  <a:prstClr val="black"/>
                </a:solidFill>
                <a:latin typeface="Arial" panose="020B0604020202020204" pitchFamily="34" charset="0"/>
                <a:cs typeface="Arial" panose="020B0604020202020204" pitchFamily="34" charset="0"/>
              </a:rPr>
            </a:br>
            <a:r>
              <a:rPr lang="pl-PL" sz="2200" dirty="0">
                <a:solidFill>
                  <a:prstClr val="black"/>
                </a:solidFill>
                <a:latin typeface="Arial" panose="020B0604020202020204" pitchFamily="34" charset="0"/>
                <a:cs typeface="Arial" panose="020B0604020202020204" pitchFamily="34" charset="0"/>
              </a:rPr>
              <a:t>do ewidencji oświadczeń.</a:t>
            </a:r>
          </a:p>
          <a:p>
            <a:pPr fontAlgn="base">
              <a:spcBef>
                <a:spcPct val="0"/>
              </a:spcBef>
              <a:spcAft>
                <a:spcPts val="1200"/>
              </a:spcAft>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spcAft>
                <a:spcPts val="1200"/>
              </a:spcAft>
            </a:pPr>
            <a:endParaRPr lang="pl-PL" altLang="pl-PL" sz="2200" dirty="0">
              <a:solidFill>
                <a:srgbClr val="000000"/>
              </a:solidFill>
              <a:latin typeface="Arial" panose="020B0604020202020204" pitchFamily="34" charset="0"/>
              <a:cs typeface="Arial" panose="020B0604020202020204" pitchFamily="34" charset="0"/>
            </a:endParaRPr>
          </a:p>
        </p:txBody>
      </p:sp>
      <p:sp>
        <p:nvSpPr>
          <p:cNvPr id="44037" name="Rectangle 6">
            <a:extLst>
              <a:ext uri="{FF2B5EF4-FFF2-40B4-BE49-F238E27FC236}">
                <a16:creationId xmlns:a16="http://schemas.microsoft.com/office/drawing/2014/main" id="{FFC6050F-6765-4044-A152-0B7EC9B20A2C}"/>
              </a:ext>
            </a:extLst>
          </p:cNvPr>
          <p:cNvSpPr>
            <a:spLocks noChangeArrowheads="1"/>
          </p:cNvSpPr>
          <p:nvPr/>
        </p:nvSpPr>
        <p:spPr bwMode="auto">
          <a:xfrm>
            <a:off x="1981201" y="3429000"/>
            <a:ext cx="82200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33375" indent="-333375">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fontAlgn="base">
              <a:lnSpc>
                <a:spcPct val="104000"/>
              </a:lnSpc>
              <a:spcBef>
                <a:spcPts val="600"/>
              </a:spcBef>
              <a:spcAft>
                <a:spcPct val="0"/>
              </a:spcAft>
              <a:buClr>
                <a:srgbClr val="000000"/>
              </a:buClr>
              <a:buSzPct val="56000"/>
            </a:pPr>
            <a:endParaRPr lang="pl-PL" altLang="pl-PL" sz="2400">
              <a:solidFill>
                <a:srgbClr val="FFFFFF"/>
              </a:solidFill>
            </a:endParaRPr>
          </a:p>
        </p:txBody>
      </p:sp>
    </p:spTree>
    <p:extLst>
      <p:ext uri="{BB962C8B-B14F-4D97-AF65-F5344CB8AC3E}">
        <p14:creationId xmlns:p14="http://schemas.microsoft.com/office/powerpoint/2010/main" val="1431862425"/>
      </p:ext>
    </p:extLst>
  </p:cSld>
  <p:clrMapOvr>
    <a:masterClrMapping/>
  </p:clrMapOvr>
  <p:transition spd="slow">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EB764CCC-DDC5-4957-909D-2594FC38217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D845CA2E-8F67-4F04-8656-5E1E864A986B}" type="slidenum">
              <a:rPr lang="pl-PL" altLang="pl-PL">
                <a:solidFill>
                  <a:srgbClr val="1F497D"/>
                </a:solidFill>
                <a:latin typeface="Arial" panose="020B0604020202020204" pitchFamily="34" charset="0"/>
              </a:rPr>
              <a:pPr/>
              <a:t>119</a:t>
            </a:fld>
            <a:endParaRPr lang="pl-PL" altLang="pl-PL">
              <a:solidFill>
                <a:srgbClr val="1F497D"/>
              </a:solidFill>
              <a:latin typeface="Arial" panose="020B0604020202020204" pitchFamily="34" charset="0"/>
            </a:endParaRPr>
          </a:p>
        </p:txBody>
      </p:sp>
      <p:sp>
        <p:nvSpPr>
          <p:cNvPr id="44035" name="Rectangle 10">
            <a:extLst>
              <a:ext uri="{FF2B5EF4-FFF2-40B4-BE49-F238E27FC236}">
                <a16:creationId xmlns:a16="http://schemas.microsoft.com/office/drawing/2014/main" id="{CA983569-0401-472A-8681-89AFDDB2F27B}"/>
              </a:ext>
            </a:extLst>
          </p:cNvPr>
          <p:cNvSpPr>
            <a:spLocks noChangeArrowheads="1"/>
          </p:cNvSpPr>
          <p:nvPr/>
        </p:nvSpPr>
        <p:spPr bwMode="auto">
          <a:xfrm>
            <a:off x="1523205" y="169043"/>
            <a:ext cx="9136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Trebuchet MS" panose="020B0603020202020204" pitchFamily="34" charset="0"/>
              </a:defRPr>
            </a:lvl9pPr>
          </a:lstStyle>
          <a:p>
            <a:pPr algn="ctr" fontAlgn="base">
              <a:spcBef>
                <a:spcPct val="0"/>
              </a:spcBef>
              <a:spcAft>
                <a:spcPct val="0"/>
              </a:spcAft>
              <a:buClr>
                <a:srgbClr val="FF7E1D"/>
              </a:buClr>
            </a:pPr>
            <a:r>
              <a:rPr lang="pl-PL" altLang="pl-PL" sz="3400" b="1" dirty="0">
                <a:solidFill>
                  <a:srgbClr val="000000"/>
                </a:solidFill>
                <a:latin typeface="Arial" panose="020B0604020202020204" pitchFamily="34" charset="0"/>
                <a:cs typeface="Arial" panose="020B0604020202020204" pitchFamily="34" charset="0"/>
              </a:rPr>
              <a:t>Stanowisko </a:t>
            </a:r>
            <a:r>
              <a:rPr lang="pl-PL" altLang="pl-PL" sz="3400" b="1" dirty="0" err="1">
                <a:solidFill>
                  <a:srgbClr val="000000"/>
                </a:solidFill>
                <a:latin typeface="Arial" panose="020B0604020202020204" pitchFamily="34" charset="0"/>
                <a:cs typeface="Arial" panose="020B0604020202020204" pitchFamily="34" charset="0"/>
              </a:rPr>
              <a:t>MRiPS</a:t>
            </a:r>
            <a:endParaRPr lang="pl-PL" altLang="pl-PL" sz="3400" b="1" dirty="0">
              <a:solidFill>
                <a:srgbClr val="000000"/>
              </a:solidFill>
              <a:latin typeface="Arial" panose="020B0604020202020204" pitchFamily="34" charset="0"/>
              <a:cs typeface="Arial" panose="020B0604020202020204" pitchFamily="34" charset="0"/>
            </a:endParaRPr>
          </a:p>
        </p:txBody>
      </p:sp>
      <p:sp>
        <p:nvSpPr>
          <p:cNvPr id="44036" name="Rectangle 3">
            <a:extLst>
              <a:ext uri="{FF2B5EF4-FFF2-40B4-BE49-F238E27FC236}">
                <a16:creationId xmlns:a16="http://schemas.microsoft.com/office/drawing/2014/main" id="{FAF533CD-40E8-4803-9972-906A9BCB4BE4}"/>
              </a:ext>
            </a:extLst>
          </p:cNvPr>
          <p:cNvSpPr>
            <a:spLocks noChangeArrowheads="1"/>
          </p:cNvSpPr>
          <p:nvPr/>
        </p:nvSpPr>
        <p:spPr bwMode="auto">
          <a:xfrm>
            <a:off x="508001" y="1525437"/>
            <a:ext cx="11499272" cy="600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fontAlgn="base">
              <a:spcBef>
                <a:spcPct val="0"/>
              </a:spcBef>
            </a:pPr>
            <a:r>
              <a:rPr lang="pl-PL" sz="2600" dirty="0">
                <a:solidFill>
                  <a:prstClr val="black"/>
                </a:solidFill>
                <a:latin typeface="Arial" panose="020B0604020202020204" pitchFamily="34" charset="0"/>
                <a:cs typeface="Arial" panose="020B0604020202020204" pitchFamily="34" charset="0"/>
              </a:rPr>
              <a:t>Zdaniem ministerstwa właściwego do spraw pracy (aktualnie jest </a:t>
            </a:r>
            <a:br>
              <a:rPr lang="pl-PL" sz="2600" dirty="0">
                <a:solidFill>
                  <a:prstClr val="black"/>
                </a:solidFill>
                <a:latin typeface="Arial" panose="020B0604020202020204" pitchFamily="34" charset="0"/>
                <a:cs typeface="Arial" panose="020B0604020202020204" pitchFamily="34" charset="0"/>
              </a:rPr>
            </a:br>
            <a:r>
              <a:rPr lang="pl-PL" sz="2600" dirty="0">
                <a:solidFill>
                  <a:prstClr val="black"/>
                </a:solidFill>
                <a:latin typeface="Arial" panose="020B0604020202020204" pitchFamily="34" charset="0"/>
                <a:cs typeface="Arial" panose="020B0604020202020204" pitchFamily="34" charset="0"/>
              </a:rPr>
              <a:t>to Ministerstwo Rodziny i Polityki Społecznej), rozwiązania przewidziane </a:t>
            </a:r>
            <a:br>
              <a:rPr lang="pl-PL" sz="2600" dirty="0">
                <a:solidFill>
                  <a:prstClr val="black"/>
                </a:solidFill>
                <a:latin typeface="Arial" panose="020B0604020202020204" pitchFamily="34" charset="0"/>
                <a:cs typeface="Arial" panose="020B0604020202020204" pitchFamily="34" charset="0"/>
              </a:rPr>
            </a:br>
            <a:r>
              <a:rPr lang="pl-PL" sz="2600" dirty="0">
                <a:solidFill>
                  <a:prstClr val="black"/>
                </a:solidFill>
                <a:latin typeface="Arial" panose="020B0604020202020204" pitchFamily="34" charset="0"/>
                <a:cs typeface="Arial" panose="020B0604020202020204" pitchFamily="34" charset="0"/>
              </a:rPr>
              <a:t>w powyższych przepisach ustawy specjalnej </a:t>
            </a:r>
            <a:r>
              <a:rPr lang="pl-PL" sz="2600" b="1" dirty="0">
                <a:solidFill>
                  <a:prstClr val="black"/>
                </a:solidFill>
                <a:latin typeface="Arial" panose="020B0604020202020204" pitchFamily="34" charset="0"/>
                <a:cs typeface="Arial" panose="020B0604020202020204" pitchFamily="34" charset="0"/>
              </a:rPr>
              <a:t>nie wyłączają (i nie powinny wyłączać) przypadków, w których osobą wykonującą pracę jest cudzoziemiec</a:t>
            </a:r>
            <a:r>
              <a:rPr lang="pl-PL" sz="2600" dirty="0">
                <a:solidFill>
                  <a:prstClr val="black"/>
                </a:solidFill>
                <a:latin typeface="Arial" panose="020B0604020202020204" pitchFamily="34" charset="0"/>
                <a:cs typeface="Arial" panose="020B0604020202020204" pitchFamily="34" charset="0"/>
              </a:rPr>
              <a:t>. </a:t>
            </a:r>
          </a:p>
          <a:p>
            <a:pPr fontAlgn="base">
              <a:spcBef>
                <a:spcPct val="0"/>
              </a:spcBef>
              <a:spcAft>
                <a:spcPts val="600"/>
              </a:spcAft>
            </a:pPr>
            <a:r>
              <a:rPr lang="pl-PL" sz="2600" dirty="0">
                <a:solidFill>
                  <a:prstClr val="black"/>
                </a:solidFill>
                <a:latin typeface="Arial" panose="020B0604020202020204" pitchFamily="34" charset="0"/>
                <a:cs typeface="Arial" panose="020B0604020202020204" pitchFamily="34" charset="0"/>
              </a:rPr>
              <a:t>Niewątpliwie zmiana warunków pracy cudzoziemców na takich samych zasadach, jakie dotyczą obywateli polskich, jest zgodna z prawem </a:t>
            </a:r>
            <a:br>
              <a:rPr lang="pl-PL" sz="2600" dirty="0">
                <a:solidFill>
                  <a:prstClr val="black"/>
                </a:solidFill>
                <a:latin typeface="Arial" panose="020B0604020202020204" pitchFamily="34" charset="0"/>
                <a:cs typeface="Arial" panose="020B0604020202020204" pitchFamily="34" charset="0"/>
              </a:rPr>
            </a:br>
            <a:r>
              <a:rPr lang="pl-PL" sz="2600" dirty="0">
                <a:solidFill>
                  <a:prstClr val="black"/>
                </a:solidFill>
                <a:latin typeface="Arial" panose="020B0604020202020204" pitchFamily="34" charset="0"/>
                <a:cs typeface="Arial" panose="020B0604020202020204" pitchFamily="34" charset="0"/>
              </a:rPr>
              <a:t>i interesem społecznym, a zatem stosowanie sankcji przewidzianych </a:t>
            </a:r>
            <a:br>
              <a:rPr lang="pl-PL" sz="2600" dirty="0">
                <a:solidFill>
                  <a:prstClr val="black"/>
                </a:solidFill>
                <a:latin typeface="Arial" panose="020B0604020202020204" pitchFamily="34" charset="0"/>
                <a:cs typeface="Arial" panose="020B0604020202020204" pitchFamily="34" charset="0"/>
              </a:rPr>
            </a:br>
            <a:r>
              <a:rPr lang="pl-PL" sz="2600" dirty="0">
                <a:solidFill>
                  <a:prstClr val="black"/>
                </a:solidFill>
                <a:latin typeface="Arial" panose="020B0604020202020204" pitchFamily="34" charset="0"/>
                <a:cs typeface="Arial" panose="020B0604020202020204" pitchFamily="34" charset="0"/>
              </a:rPr>
              <a:t>w </a:t>
            </a:r>
            <a:r>
              <a:rPr lang="pl-PL" sz="2600" i="1" dirty="0">
                <a:solidFill>
                  <a:prstClr val="black"/>
                </a:solidFill>
                <a:latin typeface="Arial" panose="020B0604020202020204" pitchFamily="34" charset="0"/>
                <a:cs typeface="Arial" panose="020B0604020202020204" pitchFamily="34" charset="0"/>
              </a:rPr>
              <a:t>ustawie o promocji zatrudnienia i instytucjach rynku pracy</a:t>
            </a:r>
            <a:r>
              <a:rPr lang="pl-PL" sz="2600" dirty="0">
                <a:solidFill>
                  <a:prstClr val="black"/>
                </a:solidFill>
                <a:latin typeface="Arial" panose="020B0604020202020204" pitchFamily="34" charset="0"/>
                <a:cs typeface="Arial" panose="020B0604020202020204" pitchFamily="34" charset="0"/>
              </a:rPr>
              <a:t>, związanych </a:t>
            </a:r>
            <a:br>
              <a:rPr lang="pl-PL" sz="2600" dirty="0">
                <a:solidFill>
                  <a:prstClr val="black"/>
                </a:solidFill>
                <a:latin typeface="Arial" panose="020B0604020202020204" pitchFamily="34" charset="0"/>
                <a:cs typeface="Arial" panose="020B0604020202020204" pitchFamily="34" charset="0"/>
              </a:rPr>
            </a:br>
            <a:r>
              <a:rPr lang="pl-PL" sz="2600" dirty="0">
                <a:solidFill>
                  <a:prstClr val="black"/>
                </a:solidFill>
                <a:latin typeface="Arial" panose="020B0604020202020204" pitchFamily="34" charset="0"/>
                <a:cs typeface="Arial" panose="020B0604020202020204" pitchFamily="34" charset="0"/>
              </a:rPr>
              <a:t>z wykonywaniem pracy na warunkach niezgodnych z zezwoleniem lub oświadczeniem, byłoby sprzeczne z intencją ustawodawcy.</a:t>
            </a:r>
          </a:p>
          <a:p>
            <a:pPr fontAlgn="base">
              <a:spcBef>
                <a:spcPct val="0"/>
              </a:spcBef>
              <a:spcAft>
                <a:spcPts val="600"/>
              </a:spcAft>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pPr>
            <a:endParaRPr lang="pl-PL" sz="2200" dirty="0">
              <a:solidFill>
                <a:prstClr val="black"/>
              </a:solidFill>
              <a:latin typeface="Arial" panose="020B0604020202020204" pitchFamily="34" charset="0"/>
              <a:cs typeface="Arial" panose="020B0604020202020204" pitchFamily="34" charset="0"/>
            </a:endParaRPr>
          </a:p>
          <a:p>
            <a:pPr fontAlgn="base">
              <a:spcBef>
                <a:spcPct val="0"/>
              </a:spcBef>
              <a:spcAft>
                <a:spcPts val="1200"/>
              </a:spcAft>
            </a:pPr>
            <a:endParaRPr lang="pl-PL" altLang="pl-PL" sz="2200" dirty="0">
              <a:solidFill>
                <a:srgbClr val="000000"/>
              </a:solidFill>
              <a:latin typeface="Arial" panose="020B0604020202020204" pitchFamily="34" charset="0"/>
              <a:cs typeface="Arial" panose="020B0604020202020204" pitchFamily="34" charset="0"/>
            </a:endParaRPr>
          </a:p>
        </p:txBody>
      </p:sp>
      <p:sp>
        <p:nvSpPr>
          <p:cNvPr id="44037" name="Rectangle 6">
            <a:extLst>
              <a:ext uri="{FF2B5EF4-FFF2-40B4-BE49-F238E27FC236}">
                <a16:creationId xmlns:a16="http://schemas.microsoft.com/office/drawing/2014/main" id="{FFC6050F-6765-4044-A152-0B7EC9B20A2C}"/>
              </a:ext>
            </a:extLst>
          </p:cNvPr>
          <p:cNvSpPr>
            <a:spLocks noChangeArrowheads="1"/>
          </p:cNvSpPr>
          <p:nvPr/>
        </p:nvSpPr>
        <p:spPr bwMode="auto">
          <a:xfrm>
            <a:off x="1981201" y="3429000"/>
            <a:ext cx="82200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333375" indent="-333375">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fontAlgn="base">
              <a:lnSpc>
                <a:spcPct val="104000"/>
              </a:lnSpc>
              <a:spcBef>
                <a:spcPts val="600"/>
              </a:spcBef>
              <a:spcAft>
                <a:spcPct val="0"/>
              </a:spcAft>
              <a:buClr>
                <a:srgbClr val="000000"/>
              </a:buClr>
              <a:buSzPct val="56000"/>
            </a:pPr>
            <a:endParaRPr lang="pl-PL" altLang="pl-PL" sz="2400">
              <a:solidFill>
                <a:srgbClr val="FFFFFF"/>
              </a:solidFill>
            </a:endParaRPr>
          </a:p>
        </p:txBody>
      </p:sp>
    </p:spTree>
    <p:extLst>
      <p:ext uri="{BB962C8B-B14F-4D97-AF65-F5344CB8AC3E}">
        <p14:creationId xmlns:p14="http://schemas.microsoft.com/office/powerpoint/2010/main" val="442926358"/>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9ADBB67-8C0D-45D6-8A8D-1B976D68B4F5}"/>
              </a:ext>
            </a:extLst>
          </p:cNvPr>
          <p:cNvSpPr>
            <a:spLocks noGrp="1"/>
          </p:cNvSpPr>
          <p:nvPr>
            <p:ph idx="1"/>
          </p:nvPr>
        </p:nvSpPr>
        <p:spPr>
          <a:xfrm>
            <a:off x="838200" y="798990"/>
            <a:ext cx="10515600" cy="5377973"/>
          </a:xfrm>
        </p:spPr>
        <p:txBody>
          <a:bodyPr>
            <a:normAutofit fontScale="85000" lnSpcReduction="10000"/>
          </a:bodyPr>
          <a:lstStyle/>
          <a:p>
            <a:pPr marL="0" indent="0">
              <a:buNone/>
            </a:pPr>
            <a:endParaRPr lang="pl-PL" dirty="0"/>
          </a:p>
          <a:p>
            <a:pPr marL="0" indent="0">
              <a:buNone/>
            </a:pPr>
            <a:r>
              <a:rPr lang="pl-PL" dirty="0"/>
              <a:t>9. Kto nie dopełnia obowiązku, o którym mowa w art. 88w ust. 1 lub 3, podlega karze grzywny od 200 zł do 2000 zł.</a:t>
            </a:r>
          </a:p>
          <a:p>
            <a:pPr marL="0" indent="0">
              <a:buNone/>
            </a:pPr>
            <a:r>
              <a:rPr lang="pl-PL" b="1" dirty="0"/>
              <a:t>-Art.  88w.  [Zakwaterowanie cudzoziemca posiadającego zezwolenie na pracę sezonową]</a:t>
            </a:r>
            <a:endParaRPr lang="pl-PL" dirty="0"/>
          </a:p>
          <a:p>
            <a:r>
              <a:rPr lang="pl-PL" dirty="0"/>
              <a:t>1. Jeżeli cudzoziemiec wjechał na terytorium Rzeczypospolitej Polskiej na podstawie wizy wydanej w celu wykonywania pracy sezonowej lub w ramach ruchu bezwizowego w związku z wnioskiem o wydanie zezwolenia na pracę sezonową wpisanym do ewidencji, o której mowa w art. 88p ust. 1 pkt 1, a podmiot powierzający wykonywanie pracy cudzoziemcowi na podstawie zezwolenia na pracę sezonową zapewnia mu zakwaterowanie, podmiot ten jest obowiązany do zawarcia z cudzoziemcem odrębnej umowy w formie pisemnej określającej warunki najmu lub użyczenia kwatery mieszkalnej.</a:t>
            </a:r>
          </a:p>
          <a:p>
            <a:r>
              <a:rPr lang="pl-PL" dirty="0"/>
              <a:t>3. Przed podpisaniem umowy, o której mowa w ust. 1, podmiot powierzający wykonywanie pracy cudzoziemcowi jest obowiązany do przedstawienia cudzoziemcowi tłumaczenia umowy na język dla niego zrozumiały.</a:t>
            </a:r>
          </a:p>
          <a:p>
            <a:pPr marL="0" indent="0">
              <a:buNone/>
            </a:pPr>
            <a:endParaRPr lang="pl-PL" dirty="0"/>
          </a:p>
          <a:p>
            <a:endParaRPr lang="pl-PL" dirty="0"/>
          </a:p>
        </p:txBody>
      </p:sp>
    </p:spTree>
    <p:extLst>
      <p:ext uri="{BB962C8B-B14F-4D97-AF65-F5344CB8AC3E}">
        <p14:creationId xmlns:p14="http://schemas.microsoft.com/office/powerpoint/2010/main" val="22830552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1668" y="160938"/>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Legalność powierzenia wykonywania pracy </a:t>
            </a:r>
            <a:r>
              <a:rPr lang="pl-PL" sz="3200" b="1" dirty="0">
                <a:highlight>
                  <a:srgbClr val="FFFF00"/>
                </a:highlight>
                <a:latin typeface="Arial" panose="020B0604020202020204" pitchFamily="34" charset="0"/>
                <a:cs typeface="Arial" panose="020B0604020202020204" pitchFamily="34" charset="0"/>
              </a:rPr>
              <a:t>obywatelom Ukrainy</a:t>
            </a:r>
          </a:p>
        </p:txBody>
      </p:sp>
      <p:sp>
        <p:nvSpPr>
          <p:cNvPr id="3" name="Symbol zastępczy zawartości 2"/>
          <p:cNvSpPr>
            <a:spLocks noGrp="1"/>
          </p:cNvSpPr>
          <p:nvPr>
            <p:ph idx="1"/>
          </p:nvPr>
        </p:nvSpPr>
        <p:spPr>
          <a:xfrm>
            <a:off x="731667" y="1486501"/>
            <a:ext cx="10728665" cy="5184559"/>
          </a:xfrm>
        </p:spPr>
        <p:txBody>
          <a:bodyPr>
            <a:noAutofit/>
          </a:bodyPr>
          <a:lstStyle/>
          <a:p>
            <a:pPr indent="0">
              <a:lnSpc>
                <a:spcPct val="100000"/>
              </a:lnSpc>
              <a:spcBef>
                <a:spcPts val="1800"/>
              </a:spcBef>
              <a:buNone/>
            </a:pPr>
            <a:r>
              <a:rPr lang="pl-PL" sz="1800" b="1" dirty="0">
                <a:highlight>
                  <a:srgbClr val="FFFF00"/>
                </a:highlight>
                <a:latin typeface="Arial" panose="020B0604020202020204" pitchFamily="34" charset="0"/>
                <a:ea typeface="Times New Roman" panose="02020603050405020304" pitchFamily="18" charset="0"/>
              </a:rPr>
              <a:t>Czy możliwe jest legalne wykonywanie pracy zdalnej na terytorium RP przez obywatela Ukrainy na rzecz podmiotu ukraińskiego (np. w formie zdalnej)?</a:t>
            </a:r>
          </a:p>
          <a:p>
            <a:pPr marL="0" indent="0">
              <a:lnSpc>
                <a:spcPct val="150000"/>
              </a:lnSpc>
              <a:buNone/>
            </a:pPr>
            <a:r>
              <a:rPr lang="pl-PL" sz="1800" dirty="0">
                <a:effectLst/>
                <a:latin typeface="Arial" panose="020B0604020202020204" pitchFamily="34" charset="0"/>
                <a:ea typeface="Times New Roman" panose="02020603050405020304" pitchFamily="18" charset="0"/>
                <a:cs typeface="Times New Roman" panose="02020603050405020304" pitchFamily="18" charset="0"/>
              </a:rPr>
              <a:t>Zgodnie z treścią art. 87 ust. 1 i art. 88 ust. 1 </a:t>
            </a:r>
            <a:r>
              <a:rPr lang="pl-PL" sz="1800" dirty="0">
                <a:effectLst/>
                <a:latin typeface="Arial" panose="020B0604020202020204" pitchFamily="34" charset="0"/>
                <a:ea typeface="Times New Roman" panose="02020603050405020304" pitchFamily="18" charset="0"/>
                <a:cs typeface="Arial" panose="020B0604020202020204" pitchFamily="34" charset="0"/>
              </a:rPr>
              <a:t>ustawy o promocji zatrudnienia i instytucjach rynku pracy, należy przyjąć, że wymogi dotyczące legalnego powierzania pracy cudzoziemcom spoza Unii Europejskiej (UE), Europejskiego Obszaru Gospodarczego (EOG) lub Szwajcarii</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a:t>
            </a:r>
            <a:r>
              <a:rPr lang="pl-PL" sz="1800" dirty="0">
                <a:effectLst/>
                <a:latin typeface="Arial" panose="020B0604020202020204" pitchFamily="34" charset="0"/>
                <a:ea typeface="Times New Roman" panose="02020603050405020304" pitchFamily="18" charset="0"/>
                <a:cs typeface="Arial" panose="020B0604020202020204" pitchFamily="34" charset="0"/>
              </a:rPr>
              <a:t> tj. w szczególności obowiązek uzyskania zezwolenia na pracę, </a:t>
            </a:r>
            <a:r>
              <a:rPr lang="pl-PL" sz="1800" b="1" dirty="0">
                <a:effectLst/>
                <a:latin typeface="Arial" panose="020B0604020202020204" pitchFamily="34" charset="0"/>
                <a:ea typeface="Times New Roman" panose="02020603050405020304" pitchFamily="18" charset="0"/>
                <a:cs typeface="Arial" panose="020B0604020202020204" pitchFamily="34" charset="0"/>
              </a:rPr>
              <a:t>obowiązują tylko w przypadku, gdy cudzoziemiec wykonuje pracę na terytorium Rzeczypospolitej Polskiej na rzecz podmiotu zlokalizowanego </a:t>
            </a:r>
            <a:br>
              <a:rPr lang="pl-PL" sz="1800" b="1" dirty="0">
                <a:effectLst/>
                <a:latin typeface="Arial" panose="020B0604020202020204" pitchFamily="34" charset="0"/>
                <a:ea typeface="Times New Roman" panose="02020603050405020304" pitchFamily="18" charset="0"/>
                <a:cs typeface="Arial" panose="020B0604020202020204" pitchFamily="34" charset="0"/>
              </a:rPr>
            </a:br>
            <a:r>
              <a:rPr lang="pl-PL" sz="1800" b="1" dirty="0">
                <a:effectLst/>
                <a:latin typeface="Arial" panose="020B0604020202020204" pitchFamily="34" charset="0"/>
                <a:ea typeface="Times New Roman" panose="02020603050405020304" pitchFamily="18" charset="0"/>
                <a:cs typeface="Arial" panose="020B0604020202020204" pitchFamily="34" charset="0"/>
              </a:rPr>
              <a:t>na tym terytorium</a:t>
            </a:r>
            <a:r>
              <a:rPr lang="pl-PL" sz="1800" dirty="0">
                <a:effectLst/>
                <a:latin typeface="Arial" panose="020B0604020202020204" pitchFamily="34" charset="0"/>
                <a:ea typeface="Times New Roman" panose="02020603050405020304" pitchFamily="18" charset="0"/>
                <a:cs typeface="Arial" panose="020B0604020202020204" pitchFamily="34" charset="0"/>
              </a:rPr>
              <a:t>. </a:t>
            </a:r>
          </a:p>
          <a:p>
            <a:pPr marL="0" indent="0">
              <a:lnSpc>
                <a:spcPct val="150000"/>
              </a:lnSpc>
              <a:buNone/>
            </a:pPr>
            <a:r>
              <a:rPr lang="pl-PL" sz="1800" b="1" dirty="0">
                <a:effectLst/>
                <a:latin typeface="Arial" panose="020B0604020202020204" pitchFamily="34" charset="0"/>
                <a:ea typeface="Times New Roman" panose="02020603050405020304" pitchFamily="18" charset="0"/>
                <a:cs typeface="Arial" panose="020B0604020202020204" pitchFamily="34" charset="0"/>
              </a:rPr>
              <a:t>Nie obejmuje to sytuacji, w której praca jest wykonywana na terytorium RP, ale dla podmiotu zagranicznego, w tym również w sposób zdalny </a:t>
            </a:r>
            <a:r>
              <a:rPr lang="pl-PL" sz="1800" dirty="0">
                <a:effectLst/>
                <a:latin typeface="Arial" panose="020B0604020202020204" pitchFamily="34" charset="0"/>
                <a:ea typeface="Times New Roman" panose="02020603050405020304" pitchFamily="18" charset="0"/>
                <a:cs typeface="Arial" panose="020B0604020202020204" pitchFamily="34" charset="0"/>
              </a:rPr>
              <a:t>(wyjątek stanowi delegowanie cudzoziemca </a:t>
            </a:r>
            <a:br>
              <a:rPr lang="pl-PL" sz="1800"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do pracy na terytorium Polski przez pracodawcę </a:t>
            </a:r>
            <a:r>
              <a:rPr lang="pl-PL" sz="1800" dirty="0">
                <a:latin typeface="Arial" panose="020B0604020202020204" pitchFamily="34" charset="0"/>
                <a:ea typeface="Times New Roman" panose="02020603050405020304" pitchFamily="18" charset="0"/>
                <a:cs typeface="Arial" panose="020B0604020202020204" pitchFamily="34" charset="0"/>
              </a:rPr>
              <a:t>zagranicznego, co pozostaje poza zakresem rozpatrywanego zagadnienia).</a:t>
            </a: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4000"/>
              </a:lnSpc>
              <a:buNone/>
            </a:pPr>
            <a:r>
              <a:rPr lang="pl-PL" sz="1800" dirty="0">
                <a:effectLst/>
                <a:latin typeface="Arial" panose="020B0604020202020204" pitchFamily="34" charset="0"/>
                <a:ea typeface="Times New Roman" panose="02020603050405020304" pitchFamily="18" charset="0"/>
                <a:cs typeface="Arial" panose="020B0604020202020204" pitchFamily="34" charset="0"/>
              </a:rPr>
              <a:t> </a:t>
            </a: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14000"/>
              </a:lnSpc>
              <a:buNone/>
            </a:pP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50000"/>
              </a:lnSpc>
              <a:buNone/>
            </a:pP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988274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1668" y="160938"/>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Legalność powierzenia wykonywania pracy obywatelom Ukrainy</a:t>
            </a:r>
          </a:p>
        </p:txBody>
      </p:sp>
      <p:sp>
        <p:nvSpPr>
          <p:cNvPr id="3" name="Symbol zastępczy zawartości 2"/>
          <p:cNvSpPr>
            <a:spLocks noGrp="1"/>
          </p:cNvSpPr>
          <p:nvPr>
            <p:ph idx="1"/>
          </p:nvPr>
        </p:nvSpPr>
        <p:spPr>
          <a:xfrm>
            <a:off x="303320" y="1486501"/>
            <a:ext cx="11372295" cy="4527612"/>
          </a:xfrm>
        </p:spPr>
        <p:txBody>
          <a:bodyPr>
            <a:noAutofit/>
          </a:bodyPr>
          <a:lstStyle/>
          <a:p>
            <a:pPr indent="0">
              <a:lnSpc>
                <a:spcPct val="114000"/>
              </a:lnSpc>
              <a:spcAft>
                <a:spcPts val="600"/>
              </a:spcAft>
              <a:buNone/>
            </a:pPr>
            <a:r>
              <a:rPr lang="pl-PL" sz="1800" dirty="0">
                <a:latin typeface="Arial" panose="020B0604020202020204" pitchFamily="34" charset="0"/>
                <a:ea typeface="Times New Roman" panose="02020603050405020304" pitchFamily="18" charset="0"/>
                <a:cs typeface="Arial" panose="020B0604020202020204" pitchFamily="34" charset="0"/>
              </a:rPr>
              <a:t>Z</a:t>
            </a:r>
            <a:r>
              <a:rPr lang="pl-PL" sz="1800" dirty="0">
                <a:effectLst/>
                <a:latin typeface="Arial" panose="020B0604020202020204" pitchFamily="34" charset="0"/>
                <a:ea typeface="Times New Roman" panose="02020603050405020304" pitchFamily="18" charset="0"/>
                <a:cs typeface="Arial" panose="020B0604020202020204" pitchFamily="34" charset="0"/>
              </a:rPr>
              <a:t> </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art. 88 ust. 1 ustawy o promocji zatrudnienia i instytucjach rynku pracy wynika, że </a:t>
            </a:r>
            <a:r>
              <a:rPr lang="pl-PL" sz="1800" dirty="0">
                <a:effectLst/>
                <a:latin typeface="Arial" panose="020B0604020202020204" pitchFamily="34" charset="0"/>
                <a:ea typeface="Times New Roman" panose="02020603050405020304" pitchFamily="18" charset="0"/>
                <a:cs typeface="Arial" panose="020B0604020202020204" pitchFamily="34" charset="0"/>
              </a:rPr>
              <a:t>– poza określonymi </a:t>
            </a:r>
            <a:br>
              <a:rPr lang="pl-PL" sz="1800"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w tym przepisie przypadkami delegowania cudzoziemca do pracy na terytorium RP przez pracodawcę zagranicznego – zezwolenie na pracę jest wymagane, </a:t>
            </a:r>
            <a:r>
              <a:rPr lang="pl-PL" sz="1800" b="1" dirty="0">
                <a:effectLst/>
                <a:latin typeface="Arial" panose="020B0604020202020204" pitchFamily="34" charset="0"/>
                <a:ea typeface="Times New Roman" panose="02020603050405020304" pitchFamily="18" charset="0"/>
                <a:cs typeface="Arial" panose="020B0604020202020204" pitchFamily="34" charset="0"/>
              </a:rPr>
              <a:t>jeżeli cudzoziemiec wykonuje pracę na terytorium Polski na podstawie umowy z podmiotem, którego siedziba lub miejsce zamieszkania albo oddział, zakład lub inna forma zorganizowanej działalności znajduje się na terytorium RP </a:t>
            </a:r>
            <a:r>
              <a:rPr lang="pl-PL" sz="1800" dirty="0">
                <a:effectLst/>
                <a:latin typeface="Arial" panose="020B0604020202020204" pitchFamily="34" charset="0"/>
                <a:ea typeface="Times New Roman" panose="02020603050405020304" pitchFamily="18" charset="0"/>
                <a:cs typeface="Arial" panose="020B0604020202020204" pitchFamily="34" charset="0"/>
              </a:rPr>
              <a:t>(dodatkowo także, jeśli obcokrajowiec – w związku z pełnieniem funkcji w zarządzie osoby prawnej wpisanej do rejestru przedsiębiorców lub będącej spółką kapitałową w organizacji albo w związku z prowadzeniem spraw spółki komandytowej lub komandytowo-akcyjnej jako komplementariusz, albo w związku z udzieleniem mu prokury – przebywa na terytorium RP przez okres przekraczający łącznie 6 miesięcy w ciągu kolejnych 12 miesięcy, co również pozostaje poza zakresem rozpatrywanego zagadnienia).</a:t>
            </a:r>
          </a:p>
          <a:p>
            <a:pPr indent="0">
              <a:lnSpc>
                <a:spcPct val="114000"/>
              </a:lnSpc>
              <a:spcAft>
                <a:spcPts val="600"/>
              </a:spcAft>
              <a:buNone/>
            </a:pPr>
            <a:r>
              <a:rPr lang="pl-PL" sz="1800" b="1" dirty="0">
                <a:effectLst/>
                <a:latin typeface="Arial" panose="020B0604020202020204" pitchFamily="34" charset="0"/>
                <a:ea typeface="Times New Roman" panose="02020603050405020304" pitchFamily="18" charset="0"/>
                <a:cs typeface="Arial" panose="020B0604020202020204" pitchFamily="34" charset="0"/>
              </a:rPr>
              <a:t>Powyższe warunki </a:t>
            </a:r>
            <a: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uzasadniające posiadanie zezwolenia na pracę stanowią katalog zamknięty </a:t>
            </a:r>
            <a:b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nie dotyczą sytuacji, gdy cudzoziemiec wykonuje na terytorium RP pracę zdalną na rzecz podmiotu zagranicznego. Ponieważ taki cudzoziemiec nie jest objęty obowiązkiem uzyskania zezwolenia </a:t>
            </a:r>
            <a:b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pl-PL"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 pracę,</a:t>
            </a:r>
            <a:r>
              <a:rPr lang="pl-PL"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nie jest również konieczne dopełnienie przez podmiot powierzający pracę obowiązku powiadomienia PUP, określonego w art. 22 ust. 1 ustawy o pomocy</a:t>
            </a:r>
            <a:r>
              <a:rPr lang="pl-PL" sz="1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obywatelom Ukrainy.</a:t>
            </a:r>
            <a:endParaRPr lang="pl-PL"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4000"/>
              </a:lnSpc>
              <a:buNone/>
            </a:pP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803726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143183"/>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Zmiany przepisów o zatrudnianiu cudzoziemców, które weszły w życie 29 stycznia 2022 r.</a:t>
            </a:r>
          </a:p>
        </p:txBody>
      </p:sp>
      <p:sp>
        <p:nvSpPr>
          <p:cNvPr id="3" name="Symbol zastępczy zawartości 2"/>
          <p:cNvSpPr>
            <a:spLocks noGrp="1"/>
          </p:cNvSpPr>
          <p:nvPr>
            <p:ph idx="1"/>
          </p:nvPr>
        </p:nvSpPr>
        <p:spPr>
          <a:xfrm>
            <a:off x="298881" y="1468746"/>
            <a:ext cx="11594237" cy="4351338"/>
          </a:xfrm>
        </p:spPr>
        <p:txBody>
          <a:bodyPr>
            <a:noAutofit/>
          </a:bodyPr>
          <a:lstStyle/>
          <a:p>
            <a:pPr marL="0" indent="0">
              <a:spcBef>
                <a:spcPts val="600"/>
              </a:spcBef>
              <a:buNone/>
            </a:pPr>
            <a:r>
              <a:rPr lang="pl-PL" sz="2000" b="1" dirty="0">
                <a:highlight>
                  <a:srgbClr val="FFFF00"/>
                </a:highlight>
                <a:latin typeface="Arial" panose="020B0604020202020204" pitchFamily="34" charset="0"/>
                <a:cs typeface="Arial" panose="020B0604020202020204" pitchFamily="34" charset="0"/>
              </a:rPr>
              <a:t>Uznanie zapewnienia cudzoziemcowi w wysokości co najmniej minimalnego wynagrodzenia za pracę, niezależnie od wymiaru czasu pracy i rodzaju stosunku prawnego stanowiącego podstawę wykonywania pracy przez cudzoziemca – za niezbędny warunek udzielenia zezwolenia na pobyt czasowy i pracę (art. 114 ustawy o cudzoziemcach)</a:t>
            </a:r>
          </a:p>
          <a:p>
            <a:pPr indent="0">
              <a:lnSpc>
                <a:spcPct val="114000"/>
              </a:lnSpc>
              <a:spcBef>
                <a:spcPts val="1800"/>
              </a:spcBef>
              <a:buNone/>
            </a:pPr>
            <a:r>
              <a:rPr lang="pl-PL" sz="2000" dirty="0">
                <a:effectLst/>
                <a:latin typeface="Arial" panose="020B0604020202020204" pitchFamily="34" charset="0"/>
                <a:ea typeface="Times New Roman" panose="02020603050405020304" pitchFamily="18" charset="0"/>
                <a:cs typeface="Arial" panose="020B0604020202020204" pitchFamily="34" charset="0"/>
              </a:rPr>
              <a:t>Po wejściu w życie nowelizacji wojewoda nie bada już całościowo sytuacji majątkowej cudzoziemca, także w kontekście osób pozostających na jego utrzymaniu, ale jednocześnie wymaga, aby jego </a:t>
            </a:r>
            <a:r>
              <a:rPr lang="pl-PL" sz="2000" b="1" dirty="0">
                <a:effectLst/>
                <a:latin typeface="Arial" panose="020B0604020202020204" pitchFamily="34" charset="0"/>
                <a:ea typeface="Times New Roman" panose="02020603050405020304" pitchFamily="18" charset="0"/>
                <a:cs typeface="Arial" panose="020B0604020202020204" pitchFamily="34" charset="0"/>
              </a:rPr>
              <a:t>wynagrodzenie nie było niższe niż minimalne wynagrodzenie za pracę </a:t>
            </a:r>
            <a:r>
              <a:rPr lang="pl-PL" sz="2000" dirty="0">
                <a:effectLst/>
                <a:latin typeface="Arial" panose="020B0604020202020204" pitchFamily="34" charset="0"/>
                <a:ea typeface="Times New Roman" panose="02020603050405020304" pitchFamily="18" charset="0"/>
                <a:cs typeface="Arial" panose="020B0604020202020204" pitchFamily="34" charset="0"/>
              </a:rPr>
              <a:t>określone na podstawie art. 2 ustawy o minimalnym wynagrodzeniu za pracę, </a:t>
            </a:r>
            <a:r>
              <a:rPr lang="pl-PL" sz="2000" b="1" dirty="0">
                <a:effectLst/>
                <a:latin typeface="Arial" panose="020B0604020202020204" pitchFamily="34" charset="0"/>
                <a:ea typeface="Times New Roman" panose="02020603050405020304" pitchFamily="18" charset="0"/>
                <a:cs typeface="Arial" panose="020B0604020202020204" pitchFamily="34" charset="0"/>
              </a:rPr>
              <a:t>bez względu </a:t>
            </a:r>
            <a:br>
              <a:rPr lang="pl-PL" sz="2000" b="1" dirty="0">
                <a:effectLst/>
                <a:latin typeface="Arial" panose="020B0604020202020204" pitchFamily="34" charset="0"/>
                <a:ea typeface="Times New Roman" panose="02020603050405020304" pitchFamily="18" charset="0"/>
                <a:cs typeface="Arial" panose="020B0604020202020204" pitchFamily="34" charset="0"/>
              </a:rPr>
            </a:br>
            <a:r>
              <a:rPr lang="pl-PL" sz="2000" b="1" dirty="0">
                <a:effectLst/>
                <a:latin typeface="Arial" panose="020B0604020202020204" pitchFamily="34" charset="0"/>
                <a:ea typeface="Times New Roman" panose="02020603050405020304" pitchFamily="18" charset="0"/>
                <a:cs typeface="Arial" panose="020B0604020202020204" pitchFamily="34" charset="0"/>
              </a:rPr>
              <a:t>na rodzaj stosunku prawnego oraz wymiar czasu pracy</a:t>
            </a:r>
            <a:r>
              <a:rPr lang="pl-PL" sz="2000" dirty="0">
                <a:effectLst/>
                <a:latin typeface="Arial" panose="020B0604020202020204" pitchFamily="34" charset="0"/>
                <a:ea typeface="Times New Roman" panose="02020603050405020304" pitchFamily="18" charset="0"/>
                <a:cs typeface="Arial" panose="020B0604020202020204" pitchFamily="34" charset="0"/>
              </a:rPr>
              <a:t>. Projektodawca stoi na stanowisku, </a:t>
            </a:r>
            <a:br>
              <a:rPr lang="pl-PL" sz="2000" dirty="0">
                <a:effectLst/>
                <a:latin typeface="Arial" panose="020B0604020202020204" pitchFamily="34" charset="0"/>
                <a:ea typeface="Times New Roman" panose="02020603050405020304" pitchFamily="18" charset="0"/>
                <a:cs typeface="Arial" panose="020B0604020202020204" pitchFamily="34" charset="0"/>
              </a:rPr>
            </a:br>
            <a:r>
              <a:rPr lang="pl-PL" sz="2000" dirty="0">
                <a:effectLst/>
                <a:latin typeface="Arial" panose="020B0604020202020204" pitchFamily="34" charset="0"/>
                <a:ea typeface="Times New Roman" panose="02020603050405020304" pitchFamily="18" charset="0"/>
                <a:cs typeface="Arial" panose="020B0604020202020204" pitchFamily="34" charset="0"/>
              </a:rPr>
              <a:t>że takie ukształtowanie wymogu określonego w art. 114 ust. 1 pkt 5 ustawy o cudzoziemcach zapewni element bezpieczeństwa socjalnego, które dotąd zapewniał wymóg, o którym mowa </a:t>
            </a:r>
            <a:br>
              <a:rPr lang="pl-PL" sz="2000" dirty="0">
                <a:effectLst/>
                <a:latin typeface="Arial" panose="020B0604020202020204" pitchFamily="34" charset="0"/>
                <a:ea typeface="Times New Roman" panose="02020603050405020304" pitchFamily="18" charset="0"/>
                <a:cs typeface="Arial" panose="020B0604020202020204" pitchFamily="34" charset="0"/>
              </a:rPr>
            </a:br>
            <a:r>
              <a:rPr lang="pl-PL" sz="2000" dirty="0">
                <a:effectLst/>
                <a:latin typeface="Arial" panose="020B0604020202020204" pitchFamily="34" charset="0"/>
                <a:ea typeface="Times New Roman" panose="02020603050405020304" pitchFamily="18" charset="0"/>
                <a:cs typeface="Arial" panose="020B0604020202020204" pitchFamily="34" charset="0"/>
              </a:rPr>
              <a:t>w art. 114 ust. 1 pkt 1 lit. b tej ustawy (posiadanie zapewnionego miejsca zamieszkania i źródła stabilnego i regularnego dochodu wystarczającego na pokrycie kosztów utrzymania cudzoziemca </a:t>
            </a:r>
            <a:br>
              <a:rPr lang="pl-PL" sz="2000" dirty="0">
                <a:effectLst/>
                <a:latin typeface="Arial" panose="020B0604020202020204" pitchFamily="34" charset="0"/>
                <a:ea typeface="Times New Roman" panose="02020603050405020304" pitchFamily="18" charset="0"/>
                <a:cs typeface="Arial" panose="020B0604020202020204" pitchFamily="34" charset="0"/>
              </a:rPr>
            </a:br>
            <a:r>
              <a:rPr lang="pl-PL" sz="2000" dirty="0">
                <a:effectLst/>
                <a:latin typeface="Arial" panose="020B0604020202020204" pitchFamily="34" charset="0"/>
                <a:ea typeface="Times New Roman" panose="02020603050405020304" pitchFamily="18" charset="0"/>
                <a:cs typeface="Arial" panose="020B0604020202020204" pitchFamily="34" charset="0"/>
              </a:rPr>
              <a:t>i członków rodziny, pozostających na jego utrzymaniu).</a:t>
            </a:r>
          </a:p>
          <a:p>
            <a:pPr marL="0" indent="0">
              <a:spcBef>
                <a:spcPts val="600"/>
              </a:spcBef>
              <a:buNone/>
            </a:pPr>
            <a:endParaRPr lang="pl-PL" sz="1800" i="1" dirty="0"/>
          </a:p>
          <a:p>
            <a:pPr marL="0" indent="0">
              <a:spcBef>
                <a:spcPts val="600"/>
              </a:spcBef>
              <a:buNone/>
            </a:pPr>
            <a:r>
              <a:rPr lang="pl-PL" sz="1800" i="1" dirty="0"/>
              <a:t> </a:t>
            </a:r>
          </a:p>
        </p:txBody>
      </p:sp>
    </p:spTree>
    <p:extLst>
      <p:ext uri="{BB962C8B-B14F-4D97-AF65-F5344CB8AC3E}">
        <p14:creationId xmlns:p14="http://schemas.microsoft.com/office/powerpoint/2010/main" val="32866718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199" y="143183"/>
            <a:ext cx="10515600" cy="1325563"/>
          </a:xfrm>
        </p:spPr>
        <p:txBody>
          <a:bodyPr>
            <a:normAutofit fontScale="90000"/>
          </a:bodyPr>
          <a:lstStyle/>
          <a:p>
            <a:pPr algn="ctr"/>
            <a:r>
              <a:rPr lang="pl-PL" sz="3200" b="1" dirty="0">
                <a:latin typeface="Arial" panose="020B0604020202020204" pitchFamily="34" charset="0"/>
                <a:cs typeface="Arial" panose="020B0604020202020204" pitchFamily="34" charset="0"/>
              </a:rPr>
              <a:t>ZMIANY PRZEPISÓW O ZATRUDNIANIU CUDZOZIEMCÓW, KTÓRE WESZŁY W ŻYCIE 29 STYCZNIA 2022 R.</a:t>
            </a:r>
          </a:p>
        </p:txBody>
      </p:sp>
      <p:sp>
        <p:nvSpPr>
          <p:cNvPr id="3" name="Symbol zastępczy zawartości 2"/>
          <p:cNvSpPr>
            <a:spLocks noGrp="1"/>
          </p:cNvSpPr>
          <p:nvPr>
            <p:ph idx="1"/>
          </p:nvPr>
        </p:nvSpPr>
        <p:spPr>
          <a:xfrm>
            <a:off x="-133165" y="1253331"/>
            <a:ext cx="12192000" cy="4351338"/>
          </a:xfrm>
        </p:spPr>
        <p:txBody>
          <a:bodyPr>
            <a:noAutofit/>
          </a:bodyPr>
          <a:lstStyle/>
          <a:p>
            <a:pPr indent="0">
              <a:lnSpc>
                <a:spcPct val="114000"/>
              </a:lnSpc>
              <a:spcBef>
                <a:spcPts val="600"/>
              </a:spcBef>
              <a:buNone/>
            </a:pPr>
            <a:r>
              <a:rPr lang="pl-PL" sz="1800" dirty="0">
                <a:effectLst/>
                <a:latin typeface="Arial" panose="020B0604020202020204" pitchFamily="34" charset="0"/>
                <a:ea typeface="Times New Roman" panose="02020603050405020304" pitchFamily="18" charset="0"/>
                <a:cs typeface="Arial" panose="020B0604020202020204" pitchFamily="34" charset="0"/>
              </a:rPr>
              <a:t>Obowiązek zapewnienia cudzoziemcowi wynagrodzenia w wysokości co najmniej minimalnego wynagrodzenia za pracę (w 2022 r. jest to 3010 zł brutto) – niezależnie od wymiaru czasu pracy (np. w sytuacji zatrudnienia na ½ etatu) i rodzaju stosunku prawnego stanowiącego podstawę wykonywania pracy przez cudzoziemca </a:t>
            </a:r>
            <a:br>
              <a:rPr lang="pl-PL" sz="1800"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(tzn. również w przypadku umowy cywilnoprawnej) – stanowi </a:t>
            </a:r>
            <a:r>
              <a:rPr lang="pl-PL" sz="1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wyłącznie jeden z warunków udzielenia cudzoziemcowi zezwolenia na pobyt i pracę </a:t>
            </a:r>
            <a:r>
              <a:rPr lang="pl-PL" sz="1800" b="1" dirty="0">
                <a:effectLst/>
                <a:latin typeface="Arial" panose="020B0604020202020204" pitchFamily="34" charset="0"/>
                <a:ea typeface="Times New Roman" panose="02020603050405020304" pitchFamily="18" charset="0"/>
                <a:cs typeface="Arial" panose="020B0604020202020204" pitchFamily="34" charset="0"/>
              </a:rPr>
              <a:t>i dotyczy on tylko zezwoleń tego rodzaju, wydawanych po wejściu w życie wyżej wskazanej nowelizacji, tzn. począwszy od 29 stycznia 2022 r. </a:t>
            </a:r>
          </a:p>
          <a:p>
            <a:pPr indent="0">
              <a:lnSpc>
                <a:spcPct val="114000"/>
              </a:lnSpc>
              <a:spcBef>
                <a:spcPts val="600"/>
              </a:spcBef>
              <a:buNone/>
            </a:pPr>
            <a:r>
              <a:rPr lang="pl-PL" sz="1800" dirty="0">
                <a:latin typeface="Arial" panose="020B0604020202020204" pitchFamily="34" charset="0"/>
                <a:ea typeface="Times New Roman" panose="02020603050405020304" pitchFamily="18" charset="0"/>
                <a:cs typeface="Arial" panose="020B0604020202020204" pitchFamily="34" charset="0"/>
              </a:rPr>
              <a:t>O</a:t>
            </a:r>
            <a:r>
              <a:rPr lang="pl-PL" sz="1800" dirty="0">
                <a:effectLst/>
                <a:latin typeface="Arial" panose="020B0604020202020204" pitchFamily="34" charset="0"/>
                <a:ea typeface="Times New Roman" panose="02020603050405020304" pitchFamily="18" charset="0"/>
                <a:cs typeface="Arial" panose="020B0604020202020204" pitchFamily="34" charset="0"/>
              </a:rPr>
              <a:t> wysokości wynagrodzenia, jaką podmiot powierzający pracę ma obowiązek zapewnić danemu cudzoziemcowi, </a:t>
            </a:r>
            <a:r>
              <a:rPr lang="pl-PL" sz="1800" b="1" dirty="0">
                <a:effectLst/>
                <a:latin typeface="Arial" panose="020B0604020202020204" pitchFamily="34" charset="0"/>
                <a:ea typeface="Times New Roman" panose="02020603050405020304" pitchFamily="18" charset="0"/>
                <a:cs typeface="Arial" panose="020B0604020202020204" pitchFamily="34" charset="0"/>
              </a:rPr>
              <a:t>rozstrzyga treść wydanego dla konkretnego cudzoziemca zezwolenia na pracę, zezwolenia jednolitego </a:t>
            </a:r>
            <a:br>
              <a:rPr lang="pl-PL" sz="1800" b="1"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(na pobyt czasowy i pracę) bądź </a:t>
            </a:r>
            <a:r>
              <a:rPr lang="pl-PL" sz="1800" b="1" dirty="0">
                <a:effectLst/>
                <a:latin typeface="Arial" panose="020B0604020202020204" pitchFamily="34" charset="0"/>
                <a:ea typeface="Times New Roman" panose="02020603050405020304" pitchFamily="18" charset="0"/>
                <a:cs typeface="Arial" panose="020B0604020202020204" pitchFamily="34" charset="0"/>
              </a:rPr>
              <a:t>oświadczenia wpisanego do ewidencji w powiatowym urzędzie pracy</a:t>
            </a:r>
            <a:r>
              <a:rPr lang="pl-PL" sz="1800" dirty="0">
                <a:effectLst/>
                <a:latin typeface="Arial" panose="020B0604020202020204" pitchFamily="34" charset="0"/>
                <a:ea typeface="Times New Roman" panose="02020603050405020304" pitchFamily="18" charset="0"/>
                <a:cs typeface="Arial" panose="020B0604020202020204" pitchFamily="34" charset="0"/>
              </a:rPr>
              <a:t>.</a:t>
            </a:r>
          </a:p>
          <a:p>
            <a:pPr indent="0">
              <a:lnSpc>
                <a:spcPct val="114000"/>
              </a:lnSpc>
              <a:spcBef>
                <a:spcPts val="600"/>
              </a:spcBef>
              <a:buNone/>
            </a:pPr>
            <a:r>
              <a:rPr lang="pl-PL" sz="1800" dirty="0">
                <a:latin typeface="Arial" panose="020B0604020202020204" pitchFamily="34" charset="0"/>
                <a:ea typeface="Times New Roman" panose="02020603050405020304" pitchFamily="18" charset="0"/>
                <a:cs typeface="Times New Roman" panose="02020603050405020304" pitchFamily="18" charset="0"/>
              </a:rPr>
              <a:t>Z</a:t>
            </a:r>
            <a:r>
              <a:rPr lang="pl-PL" sz="1800" dirty="0">
                <a:effectLst/>
                <a:latin typeface="Arial" panose="020B0604020202020204" pitchFamily="34" charset="0"/>
                <a:ea typeface="Times New Roman" panose="02020603050405020304" pitchFamily="18" charset="0"/>
                <a:cs typeface="Times New Roman" panose="02020603050405020304" pitchFamily="18" charset="0"/>
              </a:rPr>
              <a:t>achowanie warunków zatrudnienia określonych w dokumentach dopuszczających cudzoziemca do polskiego rynku pracy nie zwalnia podmiotu powierzającego pracę z obowiązku przestrzegania regulacji prawnych dotyczących minimalnego wynagrodzenia za pracę oraz minimalnej stawki godzinowej. Zatem w sytuacji, gdy w treści zezwolenia na pracę lub oświadczenia wskazano wynagrodzenie niższe od wynagrodzenia minimalnego obowiązującego </a:t>
            </a:r>
            <a:br>
              <a:rPr lang="pl-PL" sz="1800" dirty="0">
                <a:effectLst/>
                <a:latin typeface="Arial" panose="020B0604020202020204" pitchFamily="34" charset="0"/>
                <a:ea typeface="Times New Roman" panose="02020603050405020304" pitchFamily="18" charset="0"/>
                <a:cs typeface="Times New Roman" panose="02020603050405020304" pitchFamily="18" charset="0"/>
              </a:rPr>
            </a:br>
            <a:r>
              <a:rPr lang="pl-PL" sz="1800" dirty="0">
                <a:effectLst/>
                <a:latin typeface="Arial" panose="020B0604020202020204" pitchFamily="34" charset="0"/>
                <a:ea typeface="Times New Roman" panose="02020603050405020304" pitchFamily="18" charset="0"/>
                <a:cs typeface="Times New Roman" panose="02020603050405020304" pitchFamily="18" charset="0"/>
              </a:rPr>
              <a:t>w 2022 r., pracodawca powinien zapewnić cudzoziemcowi wynagrodzenie w kwocie co najmniej </a:t>
            </a:r>
            <a:r>
              <a:rPr lang="pl-PL" sz="1800" dirty="0">
                <a:effectLst/>
                <a:latin typeface="Arial" panose="020B0604020202020204" pitchFamily="34" charset="0"/>
                <a:ea typeface="Times New Roman" panose="02020603050405020304" pitchFamily="18" charset="0"/>
                <a:cs typeface="Arial" panose="020B0604020202020204" pitchFamily="34" charset="0"/>
              </a:rPr>
              <a:t>równej obecnie obowiązującej </a:t>
            </a:r>
            <a:r>
              <a:rPr lang="pl-PL" sz="1800" dirty="0">
                <a:latin typeface="Arial" panose="020B0604020202020204" pitchFamily="34" charset="0"/>
                <a:ea typeface="Times New Roman" panose="02020603050405020304" pitchFamily="18" charset="0"/>
                <a:cs typeface="Arial" panose="020B0604020202020204" pitchFamily="34" charset="0"/>
              </a:rPr>
              <a:t>wysokości minimalnego wynagrodzenia za pracę</a:t>
            </a:r>
            <a:r>
              <a:rPr lang="pl-PL" sz="1800" dirty="0">
                <a:effectLst/>
                <a:latin typeface="Arial" panose="020B0604020202020204" pitchFamily="34" charset="0"/>
                <a:ea typeface="Times New Roman" panose="02020603050405020304" pitchFamily="18" charset="0"/>
                <a:cs typeface="Arial" panose="020B0604020202020204" pitchFamily="34" charset="0"/>
              </a:rPr>
              <a:t>, tj. 3 010 zł. Analogiczne zasady dotyczą wypłacania minimalnej stawki godzinowej przy umowach cywilnoprawnych.</a:t>
            </a: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0">
              <a:lnSpc>
                <a:spcPct val="114000"/>
              </a:lnSpc>
              <a:spcBef>
                <a:spcPts val="600"/>
              </a:spcBef>
              <a:buNone/>
            </a:pP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pl-PL" sz="18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590896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ytuł 6"/>
          <p:cNvSpPr>
            <a:spLocks noGrp="1"/>
          </p:cNvSpPr>
          <p:nvPr>
            <p:ph type="ctrTitle"/>
          </p:nvPr>
        </p:nvSpPr>
        <p:spPr bwMode="auto">
          <a:xfrm>
            <a:off x="1990725" y="2390776"/>
            <a:ext cx="8210550" cy="147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sz="4400" b="1" dirty="0">
                <a:latin typeface="Arial" charset="0"/>
                <a:cs typeface="Arial" charset="0"/>
              </a:rPr>
              <a:t>Dziękuję za </a:t>
            </a:r>
            <a:r>
              <a:rPr sz="4400" b="1" dirty="0" err="1">
                <a:latin typeface="Arial" charset="0"/>
                <a:cs typeface="Arial" charset="0"/>
              </a:rPr>
              <a:t>uwagę</a:t>
            </a:r>
            <a:r>
              <a:rPr lang="pl-PL" sz="4400" b="1" dirty="0">
                <a:latin typeface="Arial" charset="0"/>
                <a:cs typeface="Arial" charset="0"/>
              </a:rPr>
              <a:t>!</a:t>
            </a:r>
            <a:endParaRPr sz="4400" b="1" dirty="0">
              <a:latin typeface="Arial" charset="0"/>
              <a:cs typeface="Arial" charset="0"/>
            </a:endParaRPr>
          </a:p>
        </p:txBody>
      </p:sp>
      <p:sp>
        <p:nvSpPr>
          <p:cNvPr id="16387" name="Podtytuł 7"/>
          <p:cNvSpPr>
            <a:spLocks noGrp="1"/>
          </p:cNvSpPr>
          <p:nvPr>
            <p:ph type="subTitle" idx="1"/>
          </p:nvPr>
        </p:nvSpPr>
        <p:spPr bwMode="auto">
          <a:xfrm>
            <a:off x="2135450" y="3861061"/>
            <a:ext cx="8065120" cy="2182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eaLnBrk="1" hangingPunct="1"/>
            <a:endParaRPr lang="pl-PL" sz="1800" b="1" dirty="0">
              <a:solidFill>
                <a:schemeClr val="tx2"/>
              </a:solidFill>
              <a:latin typeface="Arial" charset="0"/>
              <a:cs typeface="Arial" charset="0"/>
            </a:endParaRPr>
          </a:p>
          <a:p>
            <a:pPr algn="l" eaLnBrk="1" hangingPunct="1"/>
            <a:endParaRPr lang="pl-PL" sz="1800" b="1" dirty="0">
              <a:solidFill>
                <a:schemeClr val="tx2"/>
              </a:solidFill>
              <a:latin typeface="Arial" charset="0"/>
              <a:cs typeface="Arial" charset="0"/>
            </a:endParaRPr>
          </a:p>
          <a:p>
            <a:pPr algn="l" eaLnBrk="1" hangingPunct="1"/>
            <a:endParaRPr lang="pl-PL" sz="1800" b="1" dirty="0">
              <a:solidFill>
                <a:srgbClr val="336699"/>
              </a:solidFill>
              <a:latin typeface="Arial" charset="0"/>
              <a:cs typeface="Arial" charset="0"/>
            </a:endParaRPr>
          </a:p>
          <a:p>
            <a:pPr algn="l" eaLnBrk="1" hangingPunct="1"/>
            <a:endParaRPr sz="1800" dirty="0">
              <a:latin typeface="Arial" charset="0"/>
              <a:cs typeface="Arial" charset="0"/>
            </a:endParaRPr>
          </a:p>
        </p:txBody>
      </p:sp>
      <p:pic>
        <p:nvPicPr>
          <p:cNvPr id="4" name="Picture 6" descr="Znalezione obrazy dla zapytania Pa&amp;nacute;stwowa Inspekcja Pracy obraz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401" y="4581160"/>
            <a:ext cx="1462200" cy="14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4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662BD07-E844-4308-8C05-260A87A31F51}"/>
              </a:ext>
            </a:extLst>
          </p:cNvPr>
          <p:cNvSpPr>
            <a:spLocks noGrp="1"/>
          </p:cNvSpPr>
          <p:nvPr>
            <p:ph idx="1"/>
          </p:nvPr>
        </p:nvSpPr>
        <p:spPr>
          <a:xfrm>
            <a:off x="838200" y="834501"/>
            <a:ext cx="10515600" cy="5342462"/>
          </a:xfrm>
        </p:spPr>
        <p:txBody>
          <a:bodyPr>
            <a:normAutofit fontScale="92500" lnSpcReduction="10000"/>
          </a:bodyPr>
          <a:lstStyle/>
          <a:p>
            <a:pPr marL="0" indent="0">
              <a:buNone/>
            </a:pPr>
            <a:r>
              <a:rPr lang="pl-PL" dirty="0"/>
              <a:t>10. Kto nie dopełnia obowiązku, o którym mowa w art. 88z ust. 13, lub przekazuje nieprawdziwe informacje o podjęciu, niepodjęciu lub zakończeniu pracy przez cudzoziemca na podstawie oświadczenia o powierzeniu wykonywania pracy cudzoziemcowi, podlega karze grzywny.</a:t>
            </a:r>
          </a:p>
          <a:p>
            <a:pPr marL="0" indent="0">
              <a:buNone/>
            </a:pPr>
            <a:r>
              <a:rPr lang="pl-PL" b="1" dirty="0"/>
              <a:t>Art.  88z.  [Oświadczenie o powierzeniu wykonywania pracy cudzoziemcowi]</a:t>
            </a:r>
            <a:endParaRPr lang="pl-PL" dirty="0"/>
          </a:p>
          <a:p>
            <a:r>
              <a:rPr lang="pl-PL" dirty="0"/>
              <a:t>13. Podmiot powierzający wykonywanie pracy cudzoziemcowi, którego oświadczenie o powierzeniu wykonywania pracy cudzoziemcowi zostało wpisane do ewidencji oświadczeń, pisemnie powiadamia właściwy powiatowy urząd pracy o:</a:t>
            </a:r>
          </a:p>
          <a:p>
            <a:r>
              <a:rPr lang="pl-PL" dirty="0"/>
              <a:t>1) podjęciu pracy przez cudzoziemca w terminie 7 dni od dnia rozpoczęcia pracy określonego w ewidencji oświadczeń;</a:t>
            </a:r>
          </a:p>
          <a:p>
            <a:r>
              <a:rPr lang="pl-PL" dirty="0"/>
              <a:t>2) niepodjęciu pracy przez cudzoziemca w terminie 7 dni od dnia rozpoczęcia pracy określonego w ewidencji oświadczeń.</a:t>
            </a:r>
          </a:p>
          <a:p>
            <a:pPr marL="0" indent="0">
              <a:buNone/>
            </a:pPr>
            <a:endParaRPr lang="pl-PL" dirty="0"/>
          </a:p>
          <a:p>
            <a:endParaRPr lang="pl-PL" dirty="0"/>
          </a:p>
        </p:txBody>
      </p:sp>
    </p:spTree>
    <p:extLst>
      <p:ext uri="{BB962C8B-B14F-4D97-AF65-F5344CB8AC3E}">
        <p14:creationId xmlns:p14="http://schemas.microsoft.com/office/powerpoint/2010/main" val="88086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76A447C-E138-449F-84A9-C4D949FEFF0E}"/>
              </a:ext>
            </a:extLst>
          </p:cNvPr>
          <p:cNvSpPr>
            <a:spLocks noGrp="1"/>
          </p:cNvSpPr>
          <p:nvPr>
            <p:ph idx="1"/>
          </p:nvPr>
        </p:nvSpPr>
        <p:spPr/>
        <p:txBody>
          <a:bodyPr>
            <a:normAutofit fontScale="85000" lnSpcReduction="10000"/>
          </a:bodyPr>
          <a:lstStyle/>
          <a:p>
            <a:pPr marL="0" indent="0">
              <a:buNone/>
            </a:pPr>
            <a:r>
              <a:rPr lang="pl-PL" dirty="0"/>
              <a:t>11. Kto nie dopełnia obowiązku, o którym mowa w art. 90d ust. 1 lub 2, podlega karze grzywny od 200 zł do 2000 zł.</a:t>
            </a:r>
          </a:p>
          <a:p>
            <a:pPr marL="0" indent="0">
              <a:buNone/>
            </a:pPr>
            <a:r>
              <a:rPr lang="pl-PL" b="1" dirty="0"/>
              <a:t>-Art.  90d.  [Obowiązek zawarcia z cudzoziemcem umowy w formie pisemnej oraz przedstawienia tłumaczenia umowy]</a:t>
            </a:r>
            <a:endParaRPr lang="pl-PL" dirty="0"/>
          </a:p>
          <a:p>
            <a:r>
              <a:rPr lang="pl-PL" dirty="0"/>
              <a:t>1. W przypadku powierzenia pracy cudzoziemcowi zwolnionemu z obowiązku posiadania zezwolenia na pracę, podmiot powierzający wykonywanie pracy cudzoziemcowi, którego siedziba lub miejsce zamieszkania albo oddział, zakład lub inna forma zorganizowanej działalności znajdują się na terytorium Rzeczypospolitej Polskiej, jest obowiązany do zawarcia z cudzoziemcem umowy w formie pisemnej.</a:t>
            </a:r>
          </a:p>
          <a:p>
            <a:r>
              <a:rPr lang="pl-PL" dirty="0"/>
              <a:t>2. Przed podpisaniem umowy, o której mowa w ust. 1, podmiot powierzający wykonywanie pracy cudzoziemcowi jest obowiązany do przedstawienia cudzoziemcowi tłumaczenia umowy na język dla niego zrozumiały.</a:t>
            </a:r>
          </a:p>
          <a:p>
            <a:pPr marL="0" indent="0">
              <a:buNone/>
            </a:pPr>
            <a:endParaRPr lang="pl-PL" dirty="0"/>
          </a:p>
          <a:p>
            <a:endParaRPr lang="pl-PL" dirty="0"/>
          </a:p>
        </p:txBody>
      </p:sp>
    </p:spTree>
    <p:extLst>
      <p:ext uri="{BB962C8B-B14F-4D97-AF65-F5344CB8AC3E}">
        <p14:creationId xmlns:p14="http://schemas.microsoft.com/office/powerpoint/2010/main" val="211513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968CCAC-1180-4DAF-BBEF-EB5C398C594E}"/>
              </a:ext>
            </a:extLst>
          </p:cNvPr>
          <p:cNvSpPr>
            <a:spLocks noGrp="1"/>
          </p:cNvSpPr>
          <p:nvPr>
            <p:ph idx="1"/>
          </p:nvPr>
        </p:nvSpPr>
        <p:spPr>
          <a:xfrm>
            <a:off x="838200" y="417250"/>
            <a:ext cx="10515600" cy="5759713"/>
          </a:xfrm>
        </p:spPr>
        <p:txBody>
          <a:bodyPr>
            <a:normAutofit/>
          </a:bodyPr>
          <a:lstStyle/>
          <a:p>
            <a:pPr marL="0" indent="0" algn="just">
              <a:buNone/>
            </a:pPr>
            <a:r>
              <a:rPr lang="pl-PL" b="1" dirty="0"/>
              <a:t>Art.  121.  [Prowadzenie agencji zatrudnienia bez wymaganego wpisu. Naruszenie zasady zakazu dyskryminacji]</a:t>
            </a:r>
            <a:endParaRPr lang="pl-PL" dirty="0"/>
          </a:p>
          <a:p>
            <a:pPr marL="0" indent="0" algn="just">
              <a:buNone/>
            </a:pPr>
            <a:r>
              <a:rPr lang="pl-PL" dirty="0"/>
              <a:t>1. Kto bez wymaganego wpisu do rejestru agencji zatrudnienia prowadzi agencję zatrudnienia, świadcząc usługi w zakresie:</a:t>
            </a:r>
          </a:p>
          <a:p>
            <a:pPr marL="0" indent="0" algn="just">
              <a:buNone/>
            </a:pPr>
            <a:r>
              <a:rPr lang="pl-PL" dirty="0"/>
              <a:t>1) doradztwa personalnego, poradnictwa zawodowego lub pośrednictwa pracy z wyłączeniem kierowania osób do pracy za granicą u pracodawców zagranicznych, podlega karze grzywny od 3000 do 10 000 zł;</a:t>
            </a:r>
          </a:p>
          <a:p>
            <a:pPr marL="0" indent="0" algn="just">
              <a:buNone/>
            </a:pPr>
            <a:r>
              <a:rPr lang="pl-PL" dirty="0"/>
              <a:t>2) pracy tymczasowej lub pośrednictwa pracy w zakresie kierowania osób do pracy za granicą u pracodawców zagranicznych, podlega karze grzywny od 3000 do 100 000 zł.</a:t>
            </a:r>
          </a:p>
          <a:p>
            <a:pPr marL="0" indent="0">
              <a:buNone/>
            </a:pPr>
            <a:endParaRPr lang="pl-PL" dirty="0"/>
          </a:p>
        </p:txBody>
      </p:sp>
    </p:spTree>
    <p:extLst>
      <p:ext uri="{BB962C8B-B14F-4D97-AF65-F5344CB8AC3E}">
        <p14:creationId xmlns:p14="http://schemas.microsoft.com/office/powerpoint/2010/main" val="150085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DA8A61C-9342-447A-B98C-56D7F796767E}"/>
              </a:ext>
            </a:extLst>
          </p:cNvPr>
          <p:cNvSpPr>
            <a:spLocks noGrp="1"/>
          </p:cNvSpPr>
          <p:nvPr>
            <p:ph idx="1"/>
          </p:nvPr>
        </p:nvSpPr>
        <p:spPr>
          <a:xfrm>
            <a:off x="838200" y="1171852"/>
            <a:ext cx="10515600" cy="5005111"/>
          </a:xfrm>
        </p:spPr>
        <p:txBody>
          <a:bodyPr>
            <a:normAutofit fontScale="92500" lnSpcReduction="10000"/>
          </a:bodyPr>
          <a:lstStyle/>
          <a:p>
            <a:pPr marL="0" indent="0">
              <a:buNone/>
            </a:pPr>
            <a:r>
              <a:rPr lang="pl-PL" b="1" dirty="0"/>
              <a:t>Art.  122.  [Naruszenie obowiązków związanych ze składkami na Fundusz Pracy]</a:t>
            </a:r>
            <a:endParaRPr lang="pl-PL" dirty="0"/>
          </a:p>
          <a:p>
            <a:pPr marL="0" indent="0">
              <a:buNone/>
            </a:pPr>
            <a:r>
              <a:rPr lang="pl-PL" dirty="0"/>
              <a:t>1. Kto:</a:t>
            </a:r>
          </a:p>
          <a:p>
            <a:pPr marL="0" indent="0">
              <a:buNone/>
            </a:pPr>
            <a:r>
              <a:rPr lang="pl-PL" dirty="0"/>
              <a:t>1) nie dopełnia obowiązku opłacania składek na </a:t>
            </a:r>
            <a:r>
              <a:rPr lang="pl-PL" dirty="0">
                <a:solidFill>
                  <a:srgbClr val="FF0000"/>
                </a:solidFill>
              </a:rPr>
              <a:t>Fundusz Pracy </a:t>
            </a:r>
            <a:r>
              <a:rPr lang="pl-PL" dirty="0"/>
              <a:t>lub nie opłaca ich w przewidzianym przepisami terminie,</a:t>
            </a:r>
          </a:p>
          <a:p>
            <a:pPr marL="0" indent="0">
              <a:buNone/>
            </a:pPr>
            <a:r>
              <a:rPr lang="pl-PL" dirty="0"/>
              <a:t>2) nie zgłasza wymaganych danych lub zgłasza nieprawdziwe dane mające wpływ na wymiar składek na </a:t>
            </a:r>
            <a:r>
              <a:rPr lang="pl-PL" dirty="0">
                <a:solidFill>
                  <a:srgbClr val="FF0000"/>
                </a:solidFill>
              </a:rPr>
              <a:t>Fundusz Pracy </a:t>
            </a:r>
            <a:r>
              <a:rPr lang="pl-PL" dirty="0"/>
              <a:t>lub udziela w tym zakresie nieprawdziwych wyjaśnień albo odmawia ich udzielenia</a:t>
            </a:r>
          </a:p>
          <a:p>
            <a:pPr marL="0" indent="0">
              <a:buNone/>
            </a:pPr>
            <a:r>
              <a:rPr lang="pl-PL" dirty="0"/>
              <a:t>- podlega karze grzywny.</a:t>
            </a:r>
          </a:p>
          <a:p>
            <a:pPr marL="0" indent="0">
              <a:buNone/>
            </a:pPr>
            <a:endParaRPr lang="pl-PL" dirty="0"/>
          </a:p>
          <a:p>
            <a:pPr marL="0" indent="0">
              <a:buNone/>
            </a:pPr>
            <a:r>
              <a:rPr lang="pl-PL" dirty="0"/>
              <a:t>2. Sprawca nie podlega karze, jeżeli </a:t>
            </a:r>
            <a:r>
              <a:rPr lang="pl-PL" dirty="0">
                <a:solidFill>
                  <a:srgbClr val="FF0000"/>
                </a:solidFill>
              </a:rPr>
              <a:t>przed dniem rozpoczęcia kontroli </a:t>
            </a:r>
            <a:r>
              <a:rPr lang="pl-PL" dirty="0"/>
              <a:t>w podmiocie kontrolowanym zaległe składki na Fundusz Pracy zostały już opłacone w wymaganej wysokości.</a:t>
            </a:r>
          </a:p>
          <a:p>
            <a:endParaRPr lang="pl-PL" dirty="0"/>
          </a:p>
        </p:txBody>
      </p:sp>
    </p:spTree>
    <p:extLst>
      <p:ext uri="{BB962C8B-B14F-4D97-AF65-F5344CB8AC3E}">
        <p14:creationId xmlns:p14="http://schemas.microsoft.com/office/powerpoint/2010/main" val="4009711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8D810C8-6FDE-4F9B-9A6C-59DD7C328E1F}"/>
              </a:ext>
            </a:extLst>
          </p:cNvPr>
          <p:cNvSpPr>
            <a:spLocks noGrp="1"/>
          </p:cNvSpPr>
          <p:nvPr>
            <p:ph idx="1"/>
          </p:nvPr>
        </p:nvSpPr>
        <p:spPr>
          <a:xfrm>
            <a:off x="838200" y="870012"/>
            <a:ext cx="10515600" cy="5306951"/>
          </a:xfrm>
        </p:spPr>
        <p:txBody>
          <a:bodyPr/>
          <a:lstStyle/>
          <a:p>
            <a:pPr marL="0" indent="0">
              <a:buNone/>
            </a:pPr>
            <a:r>
              <a:rPr lang="pl-PL" b="1" dirty="0"/>
              <a:t>Art.  123.  [Naruszenie zakazu dyskryminacji w zatrudnieniu]</a:t>
            </a:r>
            <a:endParaRPr lang="pl-PL" dirty="0"/>
          </a:p>
          <a:p>
            <a:pPr marL="0" indent="0">
              <a:buNone/>
            </a:pPr>
            <a:r>
              <a:rPr lang="pl-PL" dirty="0"/>
              <a:t>Kto ze względu na płeć, wiek, niepełnosprawność, rasę, religię, narodowość, przekonania polityczne, pochodzenie etniczne, wyznanie lub orientację seksualną odmówi zatrudnienia kandydata na wolnym miejscu zatrudnienia lub miejscu przygotowania zawodowego, podlega karze grzywny nie niższej niż 3000 zł.</a:t>
            </a:r>
          </a:p>
          <a:p>
            <a:endParaRPr lang="pl-PL" dirty="0"/>
          </a:p>
        </p:txBody>
      </p:sp>
    </p:spTree>
    <p:extLst>
      <p:ext uri="{BB962C8B-B14F-4D97-AF65-F5344CB8AC3E}">
        <p14:creationId xmlns:p14="http://schemas.microsoft.com/office/powerpoint/2010/main" val="293186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793E3B7-B983-421E-A2A0-BB47BA3E5034}"/>
              </a:ext>
            </a:extLst>
          </p:cNvPr>
          <p:cNvSpPr>
            <a:spLocks noGrp="1"/>
          </p:cNvSpPr>
          <p:nvPr>
            <p:ph idx="1"/>
          </p:nvPr>
        </p:nvSpPr>
        <p:spPr>
          <a:xfrm>
            <a:off x="838200" y="452761"/>
            <a:ext cx="10515600" cy="5724202"/>
          </a:xfrm>
        </p:spPr>
        <p:txBody>
          <a:bodyPr>
            <a:normAutofit fontScale="62500" lnSpcReduction="20000"/>
          </a:bodyPr>
          <a:lstStyle/>
          <a:p>
            <a:pPr marL="0" indent="0">
              <a:buNone/>
            </a:pPr>
            <a:r>
              <a:rPr lang="pl-PL" b="1" dirty="0">
                <a:solidFill>
                  <a:srgbClr val="FF0000"/>
                </a:solidFill>
              </a:rPr>
              <a:t>Ustawa z dnia 9 lipca 2003r. ustawy o zatrudnianiu pracowników tymczasowych (Dz.U. z 2019r poz. 1563)</a:t>
            </a:r>
          </a:p>
          <a:p>
            <a:r>
              <a:rPr lang="pl-PL" b="1" dirty="0"/>
              <a:t>Art. 27.  [Odpowiedzialność wykroczeniowa pracodawcy użytkownika] </a:t>
            </a:r>
            <a:endParaRPr lang="pl-PL" dirty="0"/>
          </a:p>
          <a:p>
            <a:r>
              <a:rPr lang="pl-PL" dirty="0"/>
              <a:t>1. Kto, będąc pracodawcą użytkownikiem lub działając w jego imieniu, nie zapewnia pracownikowi tymczasowemu bezpiecznych i higienicznych warunków pracy w miejscu wyznaczonym do wykonywania pracy tymczasowej lub nie wyposaża stanowiska pracy pracownika tymczasowego w maszyny i inne urządzenia techniczne, które spełniają wymagania dotyczące oceny zgodności, podlega karze grzywny od 1000 do 30 000 zł.</a:t>
            </a:r>
          </a:p>
          <a:p>
            <a:r>
              <a:rPr lang="pl-PL" dirty="0"/>
              <a:t>2. Tej samej karze podlega, kto, będąc pracodawcą użytkownikiem lub działając w jego imieniu, nie wypełnia uzgodnionych na piśmie z agencją pracy tymczasowej obowiązków pracodawcy, w tym:</a:t>
            </a:r>
          </a:p>
          <a:p>
            <a:r>
              <a:rPr lang="pl-PL" dirty="0"/>
              <a:t>1) nie dostarcza pracownikowi tymczasowemu odzieży i obuwia roboczego oraz środków ochrony indywidualnej;</a:t>
            </a:r>
          </a:p>
          <a:p>
            <a:r>
              <a:rPr lang="pl-PL" dirty="0"/>
              <a:t>2) nie zapewnia pracownikowi tymczasowemu napojów i posiłków profilaktycznych;</a:t>
            </a:r>
          </a:p>
          <a:p>
            <a:r>
              <a:rPr lang="pl-PL" dirty="0"/>
              <a:t>3) nie zapewnia przeszkolenia pracownika tymczasowego w zakresie bezpieczeństwa i higieny pracy przed dopuszczeniem go do pracy oraz szkolenia okresowego;</a:t>
            </a:r>
          </a:p>
          <a:p>
            <a:r>
              <a:rPr lang="pl-PL" dirty="0"/>
              <a:t>4) nie zapewnia ustalenia w przewidzianym trybie okoliczności i przyczyn wypadku przy pracy, któremu uległ pracownik tymczasowy;</a:t>
            </a:r>
          </a:p>
          <a:p>
            <a:r>
              <a:rPr lang="pl-PL" dirty="0"/>
              <a:t>5) nie informuje pracownika tymczasowego o ryzyku zawodowym, które wiąże się z wykonywaną pracą, oraz zasadach ochrony przed zagrożeniami;</a:t>
            </a:r>
          </a:p>
          <a:p>
            <a:r>
              <a:rPr lang="pl-PL" dirty="0"/>
              <a:t>6) nie wypełnia innych obowiązków, uzgodnionych z agencją pracy tymczasowej, związanych z wykonywaniem pracy tymczasowej przez pracownika tymczasowego.</a:t>
            </a:r>
          </a:p>
          <a:p>
            <a:pPr marL="0" indent="0">
              <a:buNone/>
            </a:pPr>
            <a:endParaRPr lang="pl-PL" dirty="0"/>
          </a:p>
        </p:txBody>
      </p:sp>
    </p:spTree>
    <p:extLst>
      <p:ext uri="{BB962C8B-B14F-4D97-AF65-F5344CB8AC3E}">
        <p14:creationId xmlns:p14="http://schemas.microsoft.com/office/powerpoint/2010/main" val="413322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0F82D45-7C01-4567-A36F-7CC515AF4200}"/>
              </a:ext>
            </a:extLst>
          </p:cNvPr>
          <p:cNvSpPr>
            <a:spLocks noGrp="1"/>
          </p:cNvSpPr>
          <p:nvPr>
            <p:ph idx="1"/>
          </p:nvPr>
        </p:nvSpPr>
        <p:spPr>
          <a:xfrm>
            <a:off x="838200" y="736847"/>
            <a:ext cx="10515600" cy="5440116"/>
          </a:xfrm>
        </p:spPr>
        <p:txBody>
          <a:bodyPr>
            <a:normAutofit fontScale="62500" lnSpcReduction="20000"/>
          </a:bodyPr>
          <a:lstStyle/>
          <a:p>
            <a:r>
              <a:rPr lang="pl-PL" b="1" dirty="0"/>
              <a:t>Art. 27a.  [Kierowanie pracownika tymczasowego do wykonywania pracy wbrew przepisom ustawy] </a:t>
            </a:r>
            <a:endParaRPr lang="pl-PL" dirty="0"/>
          </a:p>
          <a:p>
            <a:r>
              <a:rPr lang="pl-PL" dirty="0"/>
              <a:t>Kto, będąc agencją pracy tymczasowej lub działając w jej imieniu, kieruje pracownika tymczasowego do wykonywania pracy:</a:t>
            </a:r>
          </a:p>
          <a:p>
            <a:r>
              <a:rPr lang="pl-PL" dirty="0"/>
              <a:t>1) szczególnie niebezpiecznej w rozumieniu przepisów wydanych na podstawie art. 237</a:t>
            </a:r>
            <a:r>
              <a:rPr lang="pl-PL" baseline="30000" dirty="0"/>
              <a:t>15</a:t>
            </a:r>
            <a:r>
              <a:rPr lang="pl-PL" dirty="0"/>
              <a:t> Kodeksu pracy,</a:t>
            </a:r>
          </a:p>
          <a:p>
            <a:r>
              <a:rPr lang="pl-PL" dirty="0"/>
              <a:t>2) na stanowisku pracy, na którym jest zatrudniony pracownik pracodawcy użytkownika w okresie uczestniczenia tego pracownika w strajku,</a:t>
            </a:r>
          </a:p>
          <a:p>
            <a:r>
              <a:rPr lang="pl-PL" dirty="0"/>
              <a:t>3) tego samego rodzaju co praca wykonywana przez pracownika pracodawcy użytkownika, z którym został rozwiązany stosunek pracy z przyczyn niedotyczących pracowników w okresie ostatnich 3 miesięcy poprzedzających przewidywany termin rozpoczęcia wykonywania pracy tymczasowej przez pracownika tymczasowego, jeżeli taka praca miałaby być wykonywana w jakiejkolwiek jednostce organizacyjnej pracodawcy użytkownika położonej w gminie, na terenie której znajduje się lub znajdowała się jednostka organizacyjna, w której był zatrudniony zwolniony pracownik,</a:t>
            </a:r>
          </a:p>
          <a:p>
            <a:r>
              <a:rPr lang="pl-PL" dirty="0"/>
              <a:t>4) wymagającej uzbrojenia pracownika ochrony w broń palną bojową lub przedmioty przeznaczone do obezwładniania osób za pomocą energii elektrycznej, których posiadanie wymaga uzyskania pozwolenia, o którym mowa w ustawie z dnia 21 maja 1999 r. o broni i amunicji,</a:t>
            </a:r>
          </a:p>
          <a:p>
            <a:r>
              <a:rPr lang="pl-PL" dirty="0"/>
              <a:t>5) tymczasowej na rzecz jednego pracodawcy użytkownika przez okres przekraczający łącznie 18 miesięcy w okresie obejmującym 36 kolejnych miesięcy,</a:t>
            </a:r>
          </a:p>
          <a:p>
            <a:r>
              <a:rPr lang="pl-PL" dirty="0"/>
              <a:t>6) tymczasowej na rzecz jednego pracodawcy użytkownika przez okres przekraczający 36 miesięcy, jeżeli pracownik tymczasowy wykonuje w sposób ciągły pracę tymczasową obejmującą zadania, których wykonanie należy do obowiązków nieobecnego pracownika zatrudnionego przez danego pracodawcę użytkownika</a:t>
            </a:r>
          </a:p>
          <a:p>
            <a:r>
              <a:rPr lang="pl-PL" dirty="0"/>
              <a:t>– podlega karze grzywny od 1000 do 30 000 zł.</a:t>
            </a:r>
          </a:p>
          <a:p>
            <a:endParaRPr lang="pl-PL" dirty="0"/>
          </a:p>
        </p:txBody>
      </p:sp>
    </p:spTree>
    <p:extLst>
      <p:ext uri="{BB962C8B-B14F-4D97-AF65-F5344CB8AC3E}">
        <p14:creationId xmlns:p14="http://schemas.microsoft.com/office/powerpoint/2010/main" val="4293011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A4E04E4-538E-48F6-BDFD-5EAFFC6A7681}"/>
              </a:ext>
            </a:extLst>
          </p:cNvPr>
          <p:cNvSpPr>
            <a:spLocks noGrp="1"/>
          </p:cNvSpPr>
          <p:nvPr>
            <p:ph idx="1"/>
          </p:nvPr>
        </p:nvSpPr>
        <p:spPr/>
        <p:txBody>
          <a:bodyPr>
            <a:normAutofit fontScale="92500"/>
          </a:bodyPr>
          <a:lstStyle/>
          <a:p>
            <a:pPr marL="0" indent="0">
              <a:buNone/>
            </a:pPr>
            <a:r>
              <a:rPr lang="pl-PL" b="1" dirty="0"/>
              <a:t>Nowa ustawa cudzoziemcy</a:t>
            </a:r>
          </a:p>
          <a:p>
            <a:pPr marL="0" indent="0">
              <a:buNone/>
            </a:pPr>
            <a:r>
              <a:rPr lang="pl-PL" dirty="0"/>
              <a:t>Projekt nowej ustawy o zatrudnianiu cudzoziemców został opublikowany 13 września 2022 r. na stronach Rządowego Centrum Legislacji. Z uzasadnienia tego projektu wynika, że ustawa ma wejść w życie jeszcze w 2022 roku. Co zmieni się w zasadach zatrudniania cudzoziemców? </a:t>
            </a:r>
          </a:p>
          <a:p>
            <a:pPr marL="0" indent="0">
              <a:buNone/>
            </a:pPr>
            <a:r>
              <a:rPr lang="pl-PL" dirty="0"/>
              <a:t>Cel nowej ustawy o zatrudnianiu cudzoziemców:</a:t>
            </a:r>
            <a:br>
              <a:rPr lang="pl-PL" dirty="0"/>
            </a:br>
            <a:r>
              <a:rPr lang="pl-PL" dirty="0"/>
              <a:t>-</a:t>
            </a:r>
            <a:r>
              <a:rPr lang="pl-PL" b="1" dirty="0"/>
              <a:t>usprawnienie procedur dotyczących powierzania pracy cudzoziemcom, </a:t>
            </a:r>
          </a:p>
          <a:p>
            <a:pPr marL="0" indent="0">
              <a:buNone/>
            </a:pPr>
            <a:r>
              <a:rPr lang="pl-PL" b="1" dirty="0"/>
              <a:t>-zmniejszenie zaległości załatwiania spraw przez urzędy,</a:t>
            </a:r>
          </a:p>
          <a:p>
            <a:pPr marL="0" indent="0">
              <a:buNone/>
            </a:pPr>
            <a:r>
              <a:rPr lang="pl-PL" b="1" dirty="0"/>
              <a:t>-ograniczenie występujących nadużyć, jak również pełna elektronizacja postępowań. </a:t>
            </a:r>
          </a:p>
        </p:txBody>
      </p:sp>
    </p:spTree>
    <p:extLst>
      <p:ext uri="{BB962C8B-B14F-4D97-AF65-F5344CB8AC3E}">
        <p14:creationId xmlns:p14="http://schemas.microsoft.com/office/powerpoint/2010/main" val="317019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F137BA8-E578-4B95-96C2-23598CBCBC50}"/>
              </a:ext>
            </a:extLst>
          </p:cNvPr>
          <p:cNvSpPr>
            <a:spLocks noGrp="1"/>
          </p:cNvSpPr>
          <p:nvPr>
            <p:ph idx="1"/>
          </p:nvPr>
        </p:nvSpPr>
        <p:spPr>
          <a:xfrm>
            <a:off x="838200" y="976544"/>
            <a:ext cx="10515600" cy="5200419"/>
          </a:xfrm>
        </p:spPr>
        <p:txBody>
          <a:bodyPr>
            <a:normAutofit fontScale="70000" lnSpcReduction="20000"/>
          </a:bodyPr>
          <a:lstStyle/>
          <a:p>
            <a:r>
              <a:rPr lang="pl-PL" b="1" dirty="0"/>
              <a:t>Art. 27b.  [Korzystanie z pracy pracownika tymczasowego wbrew przepisom ustawy] </a:t>
            </a:r>
            <a:endParaRPr lang="pl-PL" dirty="0"/>
          </a:p>
          <a:p>
            <a:r>
              <a:rPr lang="pl-PL" dirty="0"/>
              <a:t>1. Kto, będąc pracodawcą użytkownikiem lub działając w jego imieniu, korzysta z pracy pracownika tymczasowego, powierzając mu wykonywanie pracy:</a:t>
            </a:r>
          </a:p>
          <a:p>
            <a:r>
              <a:rPr lang="pl-PL" dirty="0"/>
              <a:t>1) szczególnie niebezpiecznej w rozumieniu przepisów wydanych na podstawie art. 237</a:t>
            </a:r>
            <a:r>
              <a:rPr lang="pl-PL" baseline="30000" dirty="0"/>
              <a:t>15</a:t>
            </a:r>
            <a:r>
              <a:rPr lang="pl-PL" dirty="0"/>
              <a:t> Kodeksu pracy,</a:t>
            </a:r>
          </a:p>
          <a:p>
            <a:r>
              <a:rPr lang="pl-PL" dirty="0"/>
              <a:t>2) na stanowisku pracy, na którym jest zatrudniony pracownik pracodawcy użytkownika w okresie uczestniczenia tego pracownika w strajku,</a:t>
            </a:r>
          </a:p>
          <a:p>
            <a:r>
              <a:rPr lang="pl-PL" dirty="0"/>
              <a:t>3) tego samego rodzaju co praca wykonywana przez pracownika pracodawcy użytkownika, z którym został rozwiązany stosunek pracy z przyczyn niedotyczących pracowników w okresie ostatnich 3 miesięcy poprzedzających przewidywany termin rozpoczęcia wykonywania pracy tymczasowej przez pracownika tymczasowego, jeżeli taka praca miałaby być wykonywana w jakiejkolwiek jednostce organizacyjnej pracodawcy użytkownika położonej w gminie, na terenie której znajduje się lub znajdowała się jednostka organizacyjna, w której był zatrudniony zwolniony pracownik,</a:t>
            </a:r>
          </a:p>
          <a:p>
            <a:r>
              <a:rPr lang="pl-PL" dirty="0"/>
              <a:t>4) wymagającej uzbrojenia pracownika ochrony w broń palną bojową lub przedmioty przeznaczone do obezwładniania osób za pomocą energii elektrycznej, których posiadanie wymaga uzyskania pozwolenia, o którym mowa w ustawie z dnia 21 maja 1999 r. o broni i amunicji</a:t>
            </a:r>
          </a:p>
          <a:p>
            <a:r>
              <a:rPr lang="pl-PL" dirty="0"/>
              <a:t>– podlega karze grzywny od 1000 do 30 000 zł.</a:t>
            </a:r>
          </a:p>
          <a:p>
            <a:endParaRPr lang="pl-PL" dirty="0"/>
          </a:p>
        </p:txBody>
      </p:sp>
    </p:spTree>
    <p:extLst>
      <p:ext uri="{BB962C8B-B14F-4D97-AF65-F5344CB8AC3E}">
        <p14:creationId xmlns:p14="http://schemas.microsoft.com/office/powerpoint/2010/main" val="793495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A43998B-F6B1-4CE2-9C61-1AF04919A64E}"/>
              </a:ext>
            </a:extLst>
          </p:cNvPr>
          <p:cNvSpPr>
            <a:spLocks noGrp="1"/>
          </p:cNvSpPr>
          <p:nvPr>
            <p:ph idx="1"/>
          </p:nvPr>
        </p:nvSpPr>
        <p:spPr>
          <a:xfrm>
            <a:off x="838200" y="798990"/>
            <a:ext cx="10515600" cy="5377973"/>
          </a:xfrm>
        </p:spPr>
        <p:txBody>
          <a:bodyPr>
            <a:normAutofit fontScale="85000" lnSpcReduction="20000"/>
          </a:bodyPr>
          <a:lstStyle/>
          <a:p>
            <a:r>
              <a:rPr lang="pl-PL" dirty="0"/>
              <a:t>2. Tej samej karze podlega, kto, będąc pracodawcą użytkownikiem lub działając w jego imieniu:</a:t>
            </a:r>
          </a:p>
          <a:p>
            <a:r>
              <a:rPr lang="pl-PL" dirty="0"/>
              <a:t>1) korzysta z pracy tymczasowej tego samego pracownika tymczasowego przez okres przekraczający łącznie 18 miesięcy w okresie obejmującym 36 kolejnych miesięcy;</a:t>
            </a:r>
          </a:p>
          <a:p>
            <a:r>
              <a:rPr lang="pl-PL" dirty="0"/>
              <a:t>2) korzysta z pracy tymczasowej przez okres przekraczający 36 miesięcy, jeżeli pracownik tymczasowy wykonuje w sposób ciągły pracę tymczasową obejmującą zadania, których wykonanie należy do obowiązków nieobecnego pracownika zatrudnionego przez tego pracodawcę użytkownika;</a:t>
            </a:r>
          </a:p>
          <a:p>
            <a:r>
              <a:rPr lang="pl-PL" dirty="0"/>
              <a:t>3) nie prowadzi ewidencji czasu pracy pracownika tymczasowego w zakresie i na zasadach obowiązujących w stosunku do pracowników;</a:t>
            </a:r>
          </a:p>
          <a:p>
            <a:r>
              <a:rPr lang="pl-PL" dirty="0"/>
              <a:t>4) uniemożliwia pracownikowi tymczasowemu wykorzystanie urlopu wypoczynkowego zgodnie z art. 10 ust. 2.</a:t>
            </a:r>
          </a:p>
          <a:p>
            <a:r>
              <a:rPr lang="pl-PL" b="1" dirty="0"/>
              <a:t>Art. 28.  [Stosowanie przepisów o postępowaniu w sprawach o wykroczenia] </a:t>
            </a:r>
            <a:endParaRPr lang="pl-PL" dirty="0"/>
          </a:p>
          <a:p>
            <a:r>
              <a:rPr lang="pl-PL" dirty="0"/>
              <a:t>W sprawach o wykroczenia, o których mowa w art. 27-27b, orzeka się, na podstawie wniosku pochodzącego od inspektora pracy, w trybie określonym przepisami Kodeksu postępowania w sprawach o wykroczenia.</a:t>
            </a:r>
          </a:p>
          <a:p>
            <a:endParaRPr lang="pl-PL" dirty="0"/>
          </a:p>
        </p:txBody>
      </p:sp>
    </p:spTree>
    <p:extLst>
      <p:ext uri="{BB962C8B-B14F-4D97-AF65-F5344CB8AC3E}">
        <p14:creationId xmlns:p14="http://schemas.microsoft.com/office/powerpoint/2010/main" val="383827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8CBE666-A349-49ED-A819-F009749AFD0A}"/>
              </a:ext>
            </a:extLst>
          </p:cNvPr>
          <p:cNvSpPr>
            <a:spLocks noGrp="1"/>
          </p:cNvSpPr>
          <p:nvPr>
            <p:ph idx="1"/>
          </p:nvPr>
        </p:nvSpPr>
        <p:spPr>
          <a:xfrm>
            <a:off x="838200" y="1251751"/>
            <a:ext cx="10515600" cy="4925212"/>
          </a:xfrm>
        </p:spPr>
        <p:txBody>
          <a:bodyPr>
            <a:normAutofit fontScale="92500" lnSpcReduction="20000"/>
          </a:bodyPr>
          <a:lstStyle/>
          <a:p>
            <a:pPr marL="0" indent="0">
              <a:buNone/>
            </a:pPr>
            <a:r>
              <a:rPr lang="pl-PL" b="1" dirty="0"/>
              <a:t>Ustawa z dnia 15 czerwca 2012 r. o skutkach powierzania wykonywania pracy cudzoziemcom przebywającym wbrew przepisom na terytorium Rzeczypospolitej Polskiej (Dz.U. z 2021 r. poz. 1745)</a:t>
            </a:r>
          </a:p>
          <a:p>
            <a:r>
              <a:rPr lang="pl-PL" b="1" dirty="0"/>
              <a:t>Art.  2.  [Obowiązek żądania od cudzoziemca przedstawienia ważnego dokumentu uprawniającego do pobytu na terytorium RP]</a:t>
            </a:r>
            <a:endParaRPr lang="pl-PL" dirty="0"/>
          </a:p>
          <a:p>
            <a:r>
              <a:rPr lang="pl-PL" dirty="0"/>
              <a:t>Podmiot powierzający wykonywanie pracy cudzoziemcowi jest obowiązany żądać od cudzoziemca przedstawienia przed rozpoczęciem pracy ważnego dokumentu uprawniającego do pobytu na terytorium Rzeczypospolitej Polskiej.</a:t>
            </a:r>
          </a:p>
          <a:p>
            <a:r>
              <a:rPr lang="pl-PL" dirty="0"/>
              <a:t> </a:t>
            </a:r>
          </a:p>
          <a:p>
            <a:r>
              <a:rPr lang="pl-PL" b="1" dirty="0"/>
              <a:t>Art.  3.  [Obowiązek przechowywania kopii dokumentu uprawniającego cudzoziemca do pobytu na terytorium RP]</a:t>
            </a:r>
            <a:endParaRPr lang="pl-PL" dirty="0"/>
          </a:p>
          <a:p>
            <a:r>
              <a:rPr lang="pl-PL" dirty="0"/>
              <a:t>Podmiot powierzający wykonywanie pracy cudzoziemcowi jest obowiązany do przechowywania przez cały okres wykonywania pracy przez cudzoziemca kopii dokumentu, o którym mowa w art. 2.</a:t>
            </a:r>
          </a:p>
          <a:p>
            <a:pPr marL="0" indent="0">
              <a:buNone/>
            </a:pPr>
            <a:endParaRPr lang="pl-PL" b="1" dirty="0"/>
          </a:p>
          <a:p>
            <a:pPr marL="0" indent="0">
              <a:buNone/>
            </a:pPr>
            <a:endParaRPr lang="pl-PL" b="1" dirty="0"/>
          </a:p>
        </p:txBody>
      </p:sp>
    </p:spTree>
    <p:extLst>
      <p:ext uri="{BB962C8B-B14F-4D97-AF65-F5344CB8AC3E}">
        <p14:creationId xmlns:p14="http://schemas.microsoft.com/office/powerpoint/2010/main" val="3107627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C7FD4CA-B9F6-410C-BBAC-12F93FE55508}"/>
              </a:ext>
            </a:extLst>
          </p:cNvPr>
          <p:cNvSpPr>
            <a:spLocks noGrp="1"/>
          </p:cNvSpPr>
          <p:nvPr>
            <p:ph idx="1"/>
          </p:nvPr>
        </p:nvSpPr>
        <p:spPr>
          <a:xfrm>
            <a:off x="838200" y="807868"/>
            <a:ext cx="10515600" cy="5369095"/>
          </a:xfrm>
        </p:spPr>
        <p:txBody>
          <a:bodyPr>
            <a:normAutofit fontScale="92500" lnSpcReduction="10000"/>
          </a:bodyPr>
          <a:lstStyle/>
          <a:p>
            <a:pPr marL="0" indent="0">
              <a:buNone/>
            </a:pPr>
            <a:r>
              <a:rPr lang="pl-PL" b="1" dirty="0"/>
              <a:t>-Art.  9.  [Odpowiedzialność karna za powierzanie wykonywania pracy wielu cudzoziemcom nielegalnie przebywającym w RP lub małoletnim cudzoziemcom]</a:t>
            </a:r>
            <a:endParaRPr lang="pl-PL" dirty="0"/>
          </a:p>
          <a:p>
            <a:r>
              <a:rPr lang="pl-PL" dirty="0"/>
              <a:t>1. Kto powierza, w tym samym czasie, wykonywanie pracy wielu cudzoziemcom przebywającym bez ważnego dokumentu uprawniającego do pobytu na terytorium Rzeczypospolitej Polskiej, podlega grzywnie albo karze ograniczenia wolności.</a:t>
            </a:r>
          </a:p>
          <a:p>
            <a:r>
              <a:rPr lang="pl-PL" dirty="0"/>
              <a:t>2. Tej samej karze podlega, kto powierza wykonywanie pracy małoletniemu cudzoziemcowi przebywającemu bez ważnego dokumentu uprawniającego do pobytu na terytorium Rzeczypospolitej Polskiej.</a:t>
            </a:r>
          </a:p>
          <a:p>
            <a:r>
              <a:rPr lang="pl-PL" dirty="0"/>
              <a:t>3. Karze określonej w ust. 1 podlega, kto w związku prowadzoną działalnością gospodarczą uporczywie powierza wykonywanie pracy cudzoziemcowi przebywającemu bez ważnego dokumentu uprawniającego do pobytu na terytorium Rzeczypospolitej Polskiej.</a:t>
            </a:r>
          </a:p>
          <a:p>
            <a:r>
              <a:rPr lang="pl-PL" dirty="0"/>
              <a:t> </a:t>
            </a:r>
          </a:p>
          <a:p>
            <a:endParaRPr lang="pl-PL" dirty="0"/>
          </a:p>
        </p:txBody>
      </p:sp>
    </p:spTree>
    <p:extLst>
      <p:ext uri="{BB962C8B-B14F-4D97-AF65-F5344CB8AC3E}">
        <p14:creationId xmlns:p14="http://schemas.microsoft.com/office/powerpoint/2010/main" val="2239918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6E79B1F-BEEC-45EE-88B4-C769D9ABCE0E}"/>
              </a:ext>
            </a:extLst>
          </p:cNvPr>
          <p:cNvSpPr>
            <a:spLocks noGrp="1"/>
          </p:cNvSpPr>
          <p:nvPr>
            <p:ph idx="1"/>
          </p:nvPr>
        </p:nvSpPr>
        <p:spPr/>
        <p:txBody>
          <a:bodyPr>
            <a:normAutofit fontScale="77500" lnSpcReduction="20000"/>
          </a:bodyPr>
          <a:lstStyle/>
          <a:p>
            <a:pPr marL="0" indent="0">
              <a:buNone/>
            </a:pPr>
            <a:r>
              <a:rPr lang="pl-PL" b="1" dirty="0"/>
              <a:t>-Art.  10.  [Odpowiedzialność karna za powierzanie, w warunkach szczególnego wykorzystania, wykonywania pracy cudzoziemcowi nielegalnie przebywającym w RP]</a:t>
            </a:r>
            <a:endParaRPr lang="pl-PL" dirty="0"/>
          </a:p>
          <a:p>
            <a:r>
              <a:rPr lang="pl-PL" dirty="0"/>
              <a:t>1. Kto powierza wykonywanie pracy cudzoziemcowi przebywającemu bez ważnego dokumentu uprawniającego do pobytu na terytorium Rzeczypospolitej Polskiej w warunkach szczególnego wykorzystania, podlega karze pozbawienia wolności do lat 3.</a:t>
            </a:r>
          </a:p>
          <a:p>
            <a:r>
              <a:rPr lang="pl-PL" dirty="0"/>
              <a:t>2. Tej samej karze podlega, kto powierza wykonywanie pracy cudzoziemcowi przebywającemu bez ważnego dokumentu uprawniającego do pobytu na terytorium Rzeczypospolitej Polskiej, będącemu pokrzywdzonym przestępstwem określonym w art. 189a § 1 ustawy z dnia 6 czerwca 1997 r. - Kodeks karny (Dz. U. z 2020 r. poz. 1444 i 1517 oraz z 2021 r. poz. 1023).</a:t>
            </a:r>
          </a:p>
          <a:p>
            <a:r>
              <a:rPr lang="pl-PL" dirty="0"/>
              <a:t>3. Przez warunki szczególnego wykorzystania, o których mowa w ust. 1, rozumie się warunki pracy osoby lub osób, którym powierzono wykonywanie pracy z naruszeniem prawa, uchybiające godności człowieka i rażąco odmienne, w szczególności ze względu na płeć, w porównaniu z warunkami pracy osób, którym powierzono wykonywanie pracy zgodnie z prawem, wpływające zwłaszcza na zdrowie lub bezpieczeństwo osób wykonujących pracę.</a:t>
            </a:r>
          </a:p>
          <a:p>
            <a:endParaRPr lang="pl-PL" dirty="0"/>
          </a:p>
        </p:txBody>
      </p:sp>
    </p:spTree>
    <p:extLst>
      <p:ext uri="{BB962C8B-B14F-4D97-AF65-F5344CB8AC3E}">
        <p14:creationId xmlns:p14="http://schemas.microsoft.com/office/powerpoint/2010/main" val="2110836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711CB39-A03F-4859-A67B-9017A3B6530A}"/>
              </a:ext>
            </a:extLst>
          </p:cNvPr>
          <p:cNvSpPr>
            <a:spLocks noGrp="1"/>
          </p:cNvSpPr>
          <p:nvPr>
            <p:ph idx="1"/>
          </p:nvPr>
        </p:nvSpPr>
        <p:spPr/>
        <p:txBody>
          <a:bodyPr>
            <a:normAutofit lnSpcReduction="10000"/>
          </a:bodyPr>
          <a:lstStyle/>
          <a:p>
            <a:pPr marL="0" indent="0">
              <a:buNone/>
            </a:pPr>
            <a:r>
              <a:rPr lang="pl-PL" b="1" dirty="0"/>
              <a:t>-Art.  11.  [Odpowiedzialność karna za uporczywe powierzanie cudzoziemcowi nielegalnie przebywającym w RP wykonywania pracy niezwiązanej z prowadzoną przez powierzającego działalnością gospodarczą]</a:t>
            </a:r>
            <a:endParaRPr lang="pl-PL" dirty="0"/>
          </a:p>
          <a:p>
            <a:r>
              <a:rPr lang="pl-PL" dirty="0"/>
              <a:t>1. Kto uporczywie powierza wykonywanie pracy cudzoziemcowi przebywającemu bez ważnego dokumentu uprawniającego do pobytu na terytorium Rzeczypospolitej Polskiej, w przypadku gdy praca ta nie ma związku z prowadzoną przez powierzającego wykonywanie pracy działalnością gospodarczą, podlega karze grzywny do 10.000 zł.</a:t>
            </a:r>
          </a:p>
          <a:p>
            <a:r>
              <a:rPr lang="pl-PL" dirty="0"/>
              <a:t>2. Podżeganie i pomocnictwo do czynu, o którym mowa w ust. 1, są karalne.</a:t>
            </a:r>
          </a:p>
          <a:p>
            <a:endParaRPr lang="pl-PL" dirty="0"/>
          </a:p>
        </p:txBody>
      </p:sp>
    </p:spTree>
    <p:extLst>
      <p:ext uri="{BB962C8B-B14F-4D97-AF65-F5344CB8AC3E}">
        <p14:creationId xmlns:p14="http://schemas.microsoft.com/office/powerpoint/2010/main" val="412731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07DECEB-84D0-4FB9-BBAF-D11D87F2202E}"/>
              </a:ext>
            </a:extLst>
          </p:cNvPr>
          <p:cNvSpPr>
            <a:spLocks noGrp="1"/>
          </p:cNvSpPr>
          <p:nvPr>
            <p:ph idx="1"/>
          </p:nvPr>
        </p:nvSpPr>
        <p:spPr>
          <a:xfrm>
            <a:off x="1406371" y="2681688"/>
            <a:ext cx="8367944" cy="1494624"/>
          </a:xfrm>
        </p:spPr>
        <p:txBody>
          <a:bodyPr>
            <a:normAutofit/>
          </a:bodyPr>
          <a:lstStyle/>
          <a:p>
            <a:pPr marL="0" indent="0" algn="ctr">
              <a:buNone/>
            </a:pPr>
            <a:r>
              <a:rPr lang="pl-PL" sz="6600" b="1" dirty="0"/>
              <a:t>WWW.PIP.GOV.PL</a:t>
            </a:r>
          </a:p>
        </p:txBody>
      </p:sp>
    </p:spTree>
    <p:extLst>
      <p:ext uri="{BB962C8B-B14F-4D97-AF65-F5344CB8AC3E}">
        <p14:creationId xmlns:p14="http://schemas.microsoft.com/office/powerpoint/2010/main" val="2954610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55E9B9C1-23E8-4E40-A647-03CFFE35C78B}"/>
              </a:ext>
            </a:extLst>
          </p:cNvPr>
          <p:cNvPicPr>
            <a:picLocks noChangeAspect="1"/>
          </p:cNvPicPr>
          <p:nvPr/>
        </p:nvPicPr>
        <p:blipFill>
          <a:blip r:embed="rId2"/>
          <a:stretch>
            <a:fillRect/>
          </a:stretch>
        </p:blipFill>
        <p:spPr>
          <a:xfrm>
            <a:off x="710214" y="344010"/>
            <a:ext cx="11070454" cy="6134470"/>
          </a:xfrm>
          <a:prstGeom prst="rect">
            <a:avLst/>
          </a:prstGeom>
        </p:spPr>
      </p:pic>
      <p:sp>
        <p:nvSpPr>
          <p:cNvPr id="16" name="Owal 15">
            <a:extLst>
              <a:ext uri="{FF2B5EF4-FFF2-40B4-BE49-F238E27FC236}">
                <a16:creationId xmlns:a16="http://schemas.microsoft.com/office/drawing/2014/main" id="{1283FD62-E7D1-4499-92F0-9A98944E0E1F}"/>
              </a:ext>
            </a:extLst>
          </p:cNvPr>
          <p:cNvSpPr/>
          <p:nvPr/>
        </p:nvSpPr>
        <p:spPr>
          <a:xfrm>
            <a:off x="9037468" y="4199138"/>
            <a:ext cx="2743200" cy="541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Owal 16">
            <a:extLst>
              <a:ext uri="{FF2B5EF4-FFF2-40B4-BE49-F238E27FC236}">
                <a16:creationId xmlns:a16="http://schemas.microsoft.com/office/drawing/2014/main" id="{C2F55622-E40B-495A-8167-B3D2853BE1D4}"/>
              </a:ext>
            </a:extLst>
          </p:cNvPr>
          <p:cNvSpPr/>
          <p:nvPr/>
        </p:nvSpPr>
        <p:spPr>
          <a:xfrm>
            <a:off x="2183907" y="3222594"/>
            <a:ext cx="2104007" cy="1003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Owal 17">
            <a:extLst>
              <a:ext uri="{FF2B5EF4-FFF2-40B4-BE49-F238E27FC236}">
                <a16:creationId xmlns:a16="http://schemas.microsoft.com/office/drawing/2014/main" id="{6601BF90-A8E7-49B7-835A-96F129A2B08D}"/>
              </a:ext>
            </a:extLst>
          </p:cNvPr>
          <p:cNvSpPr/>
          <p:nvPr/>
        </p:nvSpPr>
        <p:spPr>
          <a:xfrm>
            <a:off x="7856738" y="4909351"/>
            <a:ext cx="3835153" cy="4705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24898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259577B-699D-4D04-A5E1-BA3BBDC50186}"/>
              </a:ext>
            </a:extLst>
          </p:cNvPr>
          <p:cNvPicPr>
            <a:picLocks noChangeAspect="1"/>
          </p:cNvPicPr>
          <p:nvPr/>
        </p:nvPicPr>
        <p:blipFill>
          <a:blip r:embed="rId2"/>
          <a:stretch>
            <a:fillRect/>
          </a:stretch>
        </p:blipFill>
        <p:spPr>
          <a:xfrm>
            <a:off x="322986" y="419901"/>
            <a:ext cx="10828363" cy="4613738"/>
          </a:xfrm>
          <a:prstGeom prst="rect">
            <a:avLst/>
          </a:prstGeom>
        </p:spPr>
      </p:pic>
    </p:spTree>
    <p:extLst>
      <p:ext uri="{BB962C8B-B14F-4D97-AF65-F5344CB8AC3E}">
        <p14:creationId xmlns:p14="http://schemas.microsoft.com/office/powerpoint/2010/main" val="3795370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235698D-71C2-4DC8-B5D8-4195E0469F3A}"/>
              </a:ext>
            </a:extLst>
          </p:cNvPr>
          <p:cNvSpPr>
            <a:spLocks noGrp="1"/>
          </p:cNvSpPr>
          <p:nvPr>
            <p:ph idx="1"/>
          </p:nvPr>
        </p:nvSpPr>
        <p:spPr>
          <a:xfrm>
            <a:off x="838200" y="1020932"/>
            <a:ext cx="10515600" cy="5156031"/>
          </a:xfrm>
        </p:spPr>
        <p:txBody>
          <a:bodyPr>
            <a:normAutofit fontScale="77500" lnSpcReduction="20000"/>
          </a:bodyPr>
          <a:lstStyle/>
          <a:p>
            <a:pPr marL="0" indent="0" algn="just">
              <a:buNone/>
            </a:pPr>
            <a:r>
              <a:rPr lang="pl-PL" b="1" dirty="0"/>
              <a:t>Kodeks pracy</a:t>
            </a:r>
          </a:p>
          <a:p>
            <a:pPr marL="0" indent="0" algn="just">
              <a:buNone/>
            </a:pPr>
            <a:r>
              <a:rPr lang="pl-PL" b="1" dirty="0"/>
              <a:t>Art.  190.  [Młodociany – definicja]</a:t>
            </a:r>
            <a:endParaRPr lang="pl-PL" dirty="0"/>
          </a:p>
          <a:p>
            <a:pPr marL="0" indent="0" algn="just">
              <a:buNone/>
            </a:pPr>
            <a:r>
              <a:rPr lang="pl-PL" b="1" dirty="0"/>
              <a:t>§  1.</a:t>
            </a:r>
            <a:r>
              <a:rPr lang="pl-PL" b="1" dirty="0">
                <a:solidFill>
                  <a:srgbClr val="FF0000"/>
                </a:solidFill>
              </a:rPr>
              <a:t> </a:t>
            </a:r>
            <a:r>
              <a:rPr lang="pl-PL" dirty="0">
                <a:solidFill>
                  <a:srgbClr val="FF0000"/>
                </a:solidFill>
              </a:rPr>
              <a:t>Młodocianym w rozumieniu kodeksu jest osoba, która ukończyła 15 lat, </a:t>
            </a:r>
            <a:br>
              <a:rPr lang="pl-PL" dirty="0">
                <a:solidFill>
                  <a:srgbClr val="FF0000"/>
                </a:solidFill>
              </a:rPr>
            </a:br>
            <a:r>
              <a:rPr lang="pl-PL" dirty="0">
                <a:solidFill>
                  <a:srgbClr val="FF0000"/>
                </a:solidFill>
              </a:rPr>
              <a:t>a nie przekroczyła 18 lat.</a:t>
            </a:r>
          </a:p>
          <a:p>
            <a:pPr marL="0" indent="0" algn="just">
              <a:buNone/>
            </a:pPr>
            <a:r>
              <a:rPr lang="pl-PL" b="1" dirty="0"/>
              <a:t>§  2. </a:t>
            </a:r>
            <a:r>
              <a:rPr lang="pl-PL" dirty="0"/>
              <a:t>Zabronione jest zatrudnianie osoby, która nie ukończyła 15 lat, z zastrzeżeniem art. 191 § 2</a:t>
            </a:r>
            <a:r>
              <a:rPr lang="pl-PL" baseline="30000" dirty="0"/>
              <a:t>1</a:t>
            </a:r>
            <a:r>
              <a:rPr lang="pl-PL" dirty="0"/>
              <a:t>-2</a:t>
            </a:r>
            <a:r>
              <a:rPr lang="pl-PL" baseline="30000" dirty="0"/>
              <a:t>3 </a:t>
            </a:r>
            <a:endParaRPr lang="pl-PL" dirty="0"/>
          </a:p>
          <a:p>
            <a:pPr marL="0" indent="0" algn="just">
              <a:buNone/>
            </a:pPr>
            <a:r>
              <a:rPr lang="pl-PL" b="1" dirty="0"/>
              <a:t>Art. 191 </a:t>
            </a:r>
          </a:p>
          <a:p>
            <a:pPr marL="0" indent="0" algn="just">
              <a:buNone/>
            </a:pPr>
            <a:r>
              <a:rPr lang="pl-PL" b="1" dirty="0"/>
              <a:t>§  2</a:t>
            </a:r>
            <a:r>
              <a:rPr lang="pl-PL" b="1" baseline="30000" dirty="0"/>
              <a:t>1</a:t>
            </a:r>
            <a:r>
              <a:rPr lang="pl-PL" b="1" dirty="0"/>
              <a:t>. </a:t>
            </a:r>
            <a:r>
              <a:rPr lang="pl-PL" dirty="0"/>
              <a:t>Osoba, która ukończyła ośmioletnią szkołą podstawową, niemająca 15 lat, może być zatrudniona na zasadach określonych dla młodocianych w roku kalendarzowym, w którym kończy 15 lat.</a:t>
            </a:r>
          </a:p>
          <a:p>
            <a:pPr marL="0" indent="0" algn="just">
              <a:buNone/>
            </a:pPr>
            <a:r>
              <a:rPr lang="pl-PL" b="1" dirty="0"/>
              <a:t>§  2</a:t>
            </a:r>
            <a:r>
              <a:rPr lang="pl-PL" b="1" baseline="30000" dirty="0"/>
              <a:t>2</a:t>
            </a:r>
            <a:r>
              <a:rPr lang="pl-PL" b="1" dirty="0"/>
              <a:t>. </a:t>
            </a:r>
            <a:r>
              <a:rPr lang="pl-PL" dirty="0"/>
              <a:t>Osoba, która ukończyła ośmioletnią szkołę podstawową, niemająca 15 lat, </a:t>
            </a:r>
            <a:br>
              <a:rPr lang="pl-PL" dirty="0"/>
            </a:br>
            <a:r>
              <a:rPr lang="pl-PL" dirty="0"/>
              <a:t>z wyjątkiem osoby, o której mowa w § 2</a:t>
            </a:r>
            <a:r>
              <a:rPr lang="pl-PL" baseline="30000" dirty="0"/>
              <a:t>1</a:t>
            </a:r>
            <a:r>
              <a:rPr lang="pl-PL" dirty="0"/>
              <a:t>, może być zatrudniona na zasadach określonych dla młodocianych w celu przygotowania zawodowego w formie nauki zawodu.</a:t>
            </a:r>
          </a:p>
          <a:p>
            <a:pPr marL="0" indent="0" algn="just">
              <a:buNone/>
            </a:pPr>
            <a:r>
              <a:rPr lang="pl-PL" b="1" dirty="0"/>
              <a:t>§  2</a:t>
            </a:r>
            <a:r>
              <a:rPr lang="pl-PL" b="1" baseline="30000" dirty="0"/>
              <a:t>3</a:t>
            </a:r>
            <a:r>
              <a:rPr lang="pl-PL" b="1" dirty="0"/>
              <a:t>. </a:t>
            </a:r>
            <a:r>
              <a:rPr lang="pl-PL" dirty="0"/>
              <a:t>Osoba, która nie ukończyła ośmioletniej szkoły podstawowej, niemająca 15 lat, może być zatrudniona na zasadach określonych dla młodocianych w celu przygotowania zawodowego w formie przyuczenia do wykonywania określonej pracy.</a:t>
            </a:r>
          </a:p>
          <a:p>
            <a:endParaRPr lang="pl-PL" dirty="0"/>
          </a:p>
        </p:txBody>
      </p:sp>
    </p:spTree>
    <p:extLst>
      <p:ext uri="{BB962C8B-B14F-4D97-AF65-F5344CB8AC3E}">
        <p14:creationId xmlns:p14="http://schemas.microsoft.com/office/powerpoint/2010/main" val="341417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B04AFA3-B7DF-4324-9340-0BA25A1F2E6C}"/>
              </a:ext>
            </a:extLst>
          </p:cNvPr>
          <p:cNvSpPr>
            <a:spLocks noGrp="1"/>
          </p:cNvSpPr>
          <p:nvPr>
            <p:ph idx="1"/>
          </p:nvPr>
        </p:nvSpPr>
        <p:spPr/>
        <p:txBody>
          <a:bodyPr/>
          <a:lstStyle/>
          <a:p>
            <a:r>
              <a:rPr lang="pl-PL" b="1" dirty="0"/>
              <a:t>Zezwolenie na pracę i oświadczenie o powierzeniu wykonywania pracy cudzoziemcowi - pełna elektronizacja postępowania</a:t>
            </a:r>
          </a:p>
          <a:p>
            <a:r>
              <a:rPr lang="pl-PL" dirty="0"/>
              <a:t>cudzoziemiec będzie miał wgląd do swojego konta, będzie mógł sprawdzić, czy ma zezwolenie na pracę i czy jest zgłoszony do </a:t>
            </a:r>
            <a:r>
              <a:rPr lang="pl-PL" dirty="0">
                <a:hlinkClick r:id="rId2"/>
              </a:rPr>
              <a:t>ubezpieczenia społecznego </a:t>
            </a:r>
            <a:endParaRPr lang="pl-PL" dirty="0"/>
          </a:p>
          <a:p>
            <a:r>
              <a:rPr lang="pl-PL" dirty="0"/>
              <a:t>egzekwowanie zakazu wydawania zezwoleń na pracę cudzoziemca podmiotom ukaranym za nielegalne powierzanie wykonywania pracy cudzoziemcom</a:t>
            </a:r>
          </a:p>
        </p:txBody>
      </p:sp>
    </p:spTree>
    <p:extLst>
      <p:ext uri="{BB962C8B-B14F-4D97-AF65-F5344CB8AC3E}">
        <p14:creationId xmlns:p14="http://schemas.microsoft.com/office/powerpoint/2010/main" val="2204515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78500E1-9984-425E-B00C-B08B34CACD3E}"/>
              </a:ext>
            </a:extLst>
          </p:cNvPr>
          <p:cNvSpPr>
            <a:spLocks noGrp="1"/>
          </p:cNvSpPr>
          <p:nvPr>
            <p:ph idx="1"/>
          </p:nvPr>
        </p:nvSpPr>
        <p:spPr/>
        <p:txBody>
          <a:bodyPr/>
          <a:lstStyle/>
          <a:p>
            <a:pPr marL="0" indent="0" algn="just">
              <a:buNone/>
            </a:pPr>
            <a:r>
              <a:rPr lang="pl-PL" dirty="0"/>
              <a:t>W przypadku powierzania pracy na terytorium Rzeczypospolitej Polskiej </a:t>
            </a:r>
            <a:r>
              <a:rPr lang="pl-PL" b="1" dirty="0"/>
              <a:t>cudzoziemcom będącym osobami młodocianymi </a:t>
            </a:r>
            <a:r>
              <a:rPr lang="pl-PL" dirty="0"/>
              <a:t>(tj. takimi, które nie ukończyły 18 roku życia) muszą być przestrzegane:</a:t>
            </a:r>
          </a:p>
          <a:p>
            <a:pPr lvl="0" algn="just"/>
            <a:r>
              <a:rPr lang="pl-PL" dirty="0"/>
              <a:t>przepisy mające na celu objęcie </a:t>
            </a:r>
            <a:r>
              <a:rPr lang="pl-PL" b="1" dirty="0"/>
              <a:t>szczególną ochroną</a:t>
            </a:r>
            <a:r>
              <a:rPr lang="pl-PL" dirty="0"/>
              <a:t> pracowników młodocianych (w szczególności dział dziewiąty Kodeksu pracy – „Zatrudnianie młodocianych”) oraz</a:t>
            </a:r>
          </a:p>
          <a:p>
            <a:pPr lvl="0" algn="just"/>
            <a:r>
              <a:rPr lang="pl-PL" dirty="0"/>
              <a:t>regulacje prawne z zakresu </a:t>
            </a:r>
            <a:r>
              <a:rPr lang="pl-PL" b="1" dirty="0"/>
              <a:t>legalności zatrudnienia cudzoziemców</a:t>
            </a:r>
            <a:r>
              <a:rPr lang="pl-PL" dirty="0"/>
              <a:t> </a:t>
            </a:r>
            <a:br>
              <a:rPr lang="pl-PL" dirty="0"/>
            </a:br>
            <a:r>
              <a:rPr lang="pl-PL" dirty="0"/>
              <a:t>na terytorium Polski.</a:t>
            </a:r>
          </a:p>
          <a:p>
            <a:pPr marL="0" indent="0">
              <a:buNone/>
            </a:pPr>
            <a:endParaRPr lang="pl-PL" dirty="0"/>
          </a:p>
        </p:txBody>
      </p:sp>
    </p:spTree>
    <p:extLst>
      <p:ext uri="{BB962C8B-B14F-4D97-AF65-F5344CB8AC3E}">
        <p14:creationId xmlns:p14="http://schemas.microsoft.com/office/powerpoint/2010/main" val="296335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2D8FB2D-B88A-43E7-91E1-C129915A4E89}"/>
              </a:ext>
            </a:extLst>
          </p:cNvPr>
          <p:cNvSpPr>
            <a:spLocks noGrp="1"/>
          </p:cNvSpPr>
          <p:nvPr>
            <p:ph idx="1"/>
          </p:nvPr>
        </p:nvSpPr>
        <p:spPr>
          <a:xfrm>
            <a:off x="838200" y="1038687"/>
            <a:ext cx="10515600" cy="5138276"/>
          </a:xfrm>
        </p:spPr>
        <p:txBody>
          <a:bodyPr>
            <a:normAutofit lnSpcReduction="10000"/>
          </a:bodyPr>
          <a:lstStyle/>
          <a:p>
            <a:pPr marL="0" indent="0" algn="just">
              <a:buNone/>
            </a:pPr>
            <a:r>
              <a:rPr lang="pl-PL" dirty="0"/>
              <a:t>Zgodnie z art. 87 ust. 1 pkt 12 ustawy z dnia 20 kwietnia 2004 r. </a:t>
            </a:r>
            <a:br>
              <a:rPr lang="pl-PL" dirty="0"/>
            </a:br>
            <a:r>
              <a:rPr lang="pl-PL" dirty="0"/>
              <a:t>o promocji zatrudnienia i instytucjach rynku pracy cudzoziemiec – </a:t>
            </a:r>
            <a:r>
              <a:rPr lang="pl-PL" b="1" dirty="0"/>
              <a:t>obywatel państwa niebędącego członkiem Unii Europejskiej (UE) lub Europejskiego Obszaru Gospodarczego (EOG), czyli </a:t>
            </a:r>
            <a:r>
              <a:rPr lang="pl-PL" b="1" dirty="0">
                <a:solidFill>
                  <a:srgbClr val="FF0000"/>
                </a:solidFill>
              </a:rPr>
              <a:t>obywatel tzw. kraju trzeciego </a:t>
            </a:r>
            <a:r>
              <a:rPr lang="pl-PL" dirty="0"/>
              <a:t>– może legalnie pracować na terytorium RP, jeżeli – </a:t>
            </a:r>
            <a:br>
              <a:rPr lang="pl-PL" dirty="0"/>
            </a:br>
            <a:r>
              <a:rPr lang="pl-PL" dirty="0"/>
              <a:t>co do zasady – legitymuje się:</a:t>
            </a:r>
          </a:p>
          <a:p>
            <a:pPr lvl="0" algn="just"/>
            <a:r>
              <a:rPr lang="pl-PL" b="1" dirty="0">
                <a:solidFill>
                  <a:srgbClr val="FF0000"/>
                </a:solidFill>
              </a:rPr>
              <a:t>ważnym zezwoleniem na pobyt</a:t>
            </a:r>
            <a:r>
              <a:rPr lang="pl-PL" dirty="0">
                <a:solidFill>
                  <a:srgbClr val="FF0000"/>
                </a:solidFill>
              </a:rPr>
              <a:t> w Polsce </a:t>
            </a:r>
            <a:r>
              <a:rPr lang="pl-PL" dirty="0"/>
              <a:t>(w szczególności wizą, pieczęcią wjazdu w ramach ruchu bezwizowego lub zezwoleniem </a:t>
            </a:r>
            <a:br>
              <a:rPr lang="pl-PL" dirty="0"/>
            </a:br>
            <a:r>
              <a:rPr lang="pl-PL" dirty="0"/>
              <a:t>na pobyt czasowy na terytorium RP) – w formie uprawniającej </a:t>
            </a:r>
            <a:br>
              <a:rPr lang="pl-PL" dirty="0"/>
            </a:br>
            <a:r>
              <a:rPr lang="pl-PL" dirty="0"/>
              <a:t>do wykonywania pracy (nie może to być np. wiza wydana w celu turystycznym)</a:t>
            </a:r>
          </a:p>
          <a:p>
            <a:pPr marL="0" indent="0" algn="just">
              <a:buNone/>
            </a:pPr>
            <a:r>
              <a:rPr lang="pl-PL" dirty="0"/>
              <a:t>oraz</a:t>
            </a:r>
          </a:p>
          <a:p>
            <a:pPr lvl="0" algn="just"/>
            <a:r>
              <a:rPr lang="pl-PL" b="1" dirty="0">
                <a:solidFill>
                  <a:srgbClr val="FF0000"/>
                </a:solidFill>
              </a:rPr>
              <a:t>zezwoleniem na pracę</a:t>
            </a:r>
            <a:r>
              <a:rPr lang="pl-PL" dirty="0">
                <a:solidFill>
                  <a:srgbClr val="FF0000"/>
                </a:solidFill>
              </a:rPr>
              <a:t>.</a:t>
            </a:r>
          </a:p>
          <a:p>
            <a:endParaRPr lang="pl-PL" dirty="0"/>
          </a:p>
        </p:txBody>
      </p:sp>
    </p:spTree>
    <p:extLst>
      <p:ext uri="{BB962C8B-B14F-4D97-AF65-F5344CB8AC3E}">
        <p14:creationId xmlns:p14="http://schemas.microsoft.com/office/powerpoint/2010/main" val="3189284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5425D8-07D4-43A2-ACDF-75B01B323840}"/>
              </a:ext>
            </a:extLst>
          </p:cNvPr>
          <p:cNvSpPr>
            <a:spLocks noGrp="1"/>
          </p:cNvSpPr>
          <p:nvPr>
            <p:ph idx="1"/>
          </p:nvPr>
        </p:nvSpPr>
        <p:spPr>
          <a:xfrm>
            <a:off x="838200" y="887767"/>
            <a:ext cx="10515600" cy="5289196"/>
          </a:xfrm>
        </p:spPr>
        <p:txBody>
          <a:bodyPr/>
          <a:lstStyle/>
          <a:p>
            <a:pPr marL="0" indent="0" algn="just">
              <a:buNone/>
            </a:pPr>
            <a:r>
              <a:rPr lang="pl-PL" dirty="0"/>
              <a:t>Podmiot powierzający wykonywanie pracy cudzoziemcowi </a:t>
            </a:r>
            <a:br>
              <a:rPr lang="pl-PL" dirty="0"/>
            </a:br>
            <a:r>
              <a:rPr lang="pl-PL" dirty="0"/>
              <a:t>ma obowiązek:</a:t>
            </a:r>
          </a:p>
          <a:p>
            <a:pPr algn="just"/>
            <a:r>
              <a:rPr lang="pl-PL" b="1" dirty="0"/>
              <a:t>żądać od cudzoziemca przedstawienia przed rozpoczęciem pracy ważnego dokumentu uprawniającego do pobytu na terytorium RP</a:t>
            </a:r>
            <a:r>
              <a:rPr lang="pl-PL" dirty="0"/>
              <a:t>,</a:t>
            </a:r>
          </a:p>
          <a:p>
            <a:pPr algn="just"/>
            <a:r>
              <a:rPr lang="pl-PL" b="1" dirty="0"/>
              <a:t>przechowywać kopię tego dokumentu</a:t>
            </a:r>
            <a:r>
              <a:rPr lang="pl-PL" dirty="0"/>
              <a:t> – co najmniej przez cały okres wykonywania pracy przez cudzoziemca (należy jednak przyjąć, </a:t>
            </a:r>
            <a:br>
              <a:rPr lang="pl-PL" dirty="0"/>
            </a:br>
            <a:r>
              <a:rPr lang="pl-PL" dirty="0"/>
              <a:t>że w przypadku zatrudnienia cudzoziemca na podstawie umowy </a:t>
            </a:r>
            <a:br>
              <a:rPr lang="pl-PL" dirty="0"/>
            </a:br>
            <a:r>
              <a:rPr lang="pl-PL" dirty="0"/>
              <a:t>o pracę kopia ta powinna być przechowywana w aktach osobowych pracownika – na zasadach i przez okres obowiązkowego przechowywania tych akt).</a:t>
            </a:r>
          </a:p>
          <a:p>
            <a:endParaRPr lang="pl-PL" dirty="0"/>
          </a:p>
        </p:txBody>
      </p:sp>
    </p:spTree>
    <p:extLst>
      <p:ext uri="{BB962C8B-B14F-4D97-AF65-F5344CB8AC3E}">
        <p14:creationId xmlns:p14="http://schemas.microsoft.com/office/powerpoint/2010/main" val="3405620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D588D56-453A-4D5B-AA51-826311C2C575}"/>
              </a:ext>
            </a:extLst>
          </p:cNvPr>
          <p:cNvSpPr>
            <a:spLocks noGrp="1"/>
          </p:cNvSpPr>
          <p:nvPr>
            <p:ph idx="1"/>
          </p:nvPr>
        </p:nvSpPr>
        <p:spPr>
          <a:xfrm>
            <a:off x="838200" y="692458"/>
            <a:ext cx="10515600" cy="5484505"/>
          </a:xfrm>
        </p:spPr>
        <p:txBody>
          <a:bodyPr>
            <a:normAutofit/>
          </a:bodyPr>
          <a:lstStyle/>
          <a:p>
            <a:pPr marL="0" indent="0" algn="just">
              <a:buNone/>
            </a:pPr>
            <a:r>
              <a:rPr lang="pl-PL" dirty="0"/>
              <a:t>W myśl przepisów działu dziewiątego Kodeksu pracy (dalej: „</a:t>
            </a:r>
            <a:r>
              <a:rPr lang="pl-PL" dirty="0" err="1"/>
              <a:t>k.p</a:t>
            </a:r>
            <a:r>
              <a:rPr lang="pl-PL" dirty="0"/>
              <a:t>.”) zatrudnianie młodocianych jest dopuszczalne w dwóch formach:</a:t>
            </a:r>
          </a:p>
          <a:p>
            <a:pPr lvl="0" algn="just"/>
            <a:r>
              <a:rPr lang="pl-PL" b="1" dirty="0"/>
              <a:t>w celu przygotowania zawodowego</a:t>
            </a:r>
            <a:r>
              <a:rPr lang="pl-PL" dirty="0"/>
              <a:t> – na podstawie umowy o pracę w celu przygotowania zawodowego;</a:t>
            </a:r>
          </a:p>
          <a:p>
            <a:pPr lvl="0" algn="just"/>
            <a:r>
              <a:rPr lang="pl-PL" dirty="0"/>
              <a:t>w innym celu niż przygotowanie zawodowe – na podstawie umowy o pracę </a:t>
            </a:r>
            <a:r>
              <a:rPr lang="pl-PL" b="1" dirty="0"/>
              <a:t>przy wykonywaniu lekkich prac</a:t>
            </a:r>
            <a:r>
              <a:rPr lang="pl-PL" dirty="0"/>
              <a:t> (art. 200</a:t>
            </a:r>
            <a:r>
              <a:rPr lang="pl-PL" baseline="30000" dirty="0"/>
              <a:t>1 </a:t>
            </a:r>
            <a:r>
              <a:rPr lang="pl-PL" dirty="0"/>
              <a:t>i 200</a:t>
            </a:r>
            <a:r>
              <a:rPr lang="pl-PL" baseline="30000" dirty="0"/>
              <a:t>2 </a:t>
            </a:r>
            <a:r>
              <a:rPr lang="pl-PL" dirty="0" err="1"/>
              <a:t>k.p</a:t>
            </a:r>
            <a:r>
              <a:rPr lang="pl-PL" dirty="0"/>
              <a:t>.).</a:t>
            </a:r>
          </a:p>
          <a:p>
            <a:pPr marL="0" indent="0" algn="just">
              <a:buNone/>
            </a:pPr>
            <a:r>
              <a:rPr lang="pl-PL" dirty="0"/>
              <a:t>Zgodnie z art. 304</a:t>
            </a:r>
            <a:r>
              <a:rPr lang="pl-PL" baseline="30000" dirty="0"/>
              <a:t>5</a:t>
            </a:r>
            <a:r>
              <a:rPr lang="pl-PL" dirty="0"/>
              <a:t> § 1 </a:t>
            </a:r>
            <a:r>
              <a:rPr lang="pl-PL" baseline="30000" dirty="0"/>
              <a:t> </a:t>
            </a:r>
            <a:r>
              <a:rPr lang="pl-PL" dirty="0" err="1"/>
              <a:t>k.p</a:t>
            </a:r>
            <a:r>
              <a:rPr lang="pl-PL" dirty="0"/>
              <a:t>. wykonywanie pracy lub innych zajęć zarobkowych przez dziecko </a:t>
            </a:r>
            <a:r>
              <a:rPr lang="pl-PL" b="1" dirty="0"/>
              <a:t>do ukończenia przez nie 16 roku życia</a:t>
            </a:r>
            <a:r>
              <a:rPr lang="pl-PL" dirty="0"/>
              <a:t> jest dozwolone wyłącznie na rzecz podmiotu prowadzącego działalność kulturalną, artystyczną, sportową lub reklamową i wymaga uprzedniej zgody przedstawiciela ustawowego lub opiekuna tego dziecka, a także </a:t>
            </a:r>
            <a:r>
              <a:rPr lang="pl-PL" b="1" dirty="0"/>
              <a:t>zezwolenia właściwego inspektora pracy</a:t>
            </a:r>
            <a:r>
              <a:rPr lang="pl-PL" dirty="0"/>
              <a:t>.</a:t>
            </a:r>
          </a:p>
          <a:p>
            <a:pPr marL="0" indent="0">
              <a:buNone/>
            </a:pPr>
            <a:endParaRPr lang="pl-PL" dirty="0"/>
          </a:p>
        </p:txBody>
      </p:sp>
    </p:spTree>
    <p:extLst>
      <p:ext uri="{BB962C8B-B14F-4D97-AF65-F5344CB8AC3E}">
        <p14:creationId xmlns:p14="http://schemas.microsoft.com/office/powerpoint/2010/main" val="1025216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2C33C51-92B4-467E-8F67-F9CD7B9F1C19}"/>
              </a:ext>
            </a:extLst>
          </p:cNvPr>
          <p:cNvSpPr>
            <a:spLocks noGrp="1"/>
          </p:cNvSpPr>
          <p:nvPr>
            <p:ph idx="1"/>
          </p:nvPr>
        </p:nvSpPr>
        <p:spPr>
          <a:xfrm>
            <a:off x="838200" y="1012054"/>
            <a:ext cx="10515600" cy="5164909"/>
          </a:xfrm>
        </p:spPr>
        <p:txBody>
          <a:bodyPr>
            <a:normAutofit/>
          </a:bodyPr>
          <a:lstStyle/>
          <a:p>
            <a:pPr marL="0" indent="0" algn="just">
              <a:buNone/>
            </a:pPr>
            <a:r>
              <a:rPr lang="pl-PL" dirty="0"/>
              <a:t>W odniesieniu do kwestii ewentualnego zawarcia z cudzoziemcem umowy cywilnoprawnej należy wyjaśnić, że przepisy nie zawierają jednoznacznego zakazu zawierania z młodocianymi umów cywilnoprawnych, jednak każdorazowej analizy wymaga zagadnienie charakteru zawartej umowy, dla stwierdzenia, czy nie nosi ona cech stosunku pracy. </a:t>
            </a:r>
            <a:r>
              <a:rPr lang="pl-PL" b="1" dirty="0"/>
              <a:t>Trudno bowiem wyobrazić sobie zatrudnienie młodocianego, nieposiadającego doświadczenia zawodowego, </a:t>
            </a:r>
            <a:br>
              <a:rPr lang="pl-PL" b="1" dirty="0"/>
            </a:br>
            <a:r>
              <a:rPr lang="pl-PL" b="1" dirty="0"/>
              <a:t>bez takich elementów stosunku pracy jak jednoznaczne wskazanie miejsca i czasu wykonywania pracy oraz nadzoru osoby reprezentującej podmiot powierzający pracę.</a:t>
            </a:r>
          </a:p>
        </p:txBody>
      </p:sp>
    </p:spTree>
    <p:extLst>
      <p:ext uri="{BB962C8B-B14F-4D97-AF65-F5344CB8AC3E}">
        <p14:creationId xmlns:p14="http://schemas.microsoft.com/office/powerpoint/2010/main" val="1456039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4982349-67EC-4ADB-9233-24B807D774BE}"/>
              </a:ext>
            </a:extLst>
          </p:cNvPr>
          <p:cNvSpPr>
            <a:spLocks noGrp="1"/>
          </p:cNvSpPr>
          <p:nvPr>
            <p:ph idx="1"/>
          </p:nvPr>
        </p:nvSpPr>
        <p:spPr>
          <a:xfrm>
            <a:off x="838200" y="861134"/>
            <a:ext cx="10515600" cy="5315829"/>
          </a:xfrm>
        </p:spPr>
        <p:txBody>
          <a:bodyPr>
            <a:normAutofit/>
          </a:bodyPr>
          <a:lstStyle/>
          <a:p>
            <a:pPr marL="0" indent="0" algn="just">
              <a:buNone/>
            </a:pPr>
            <a:r>
              <a:rPr lang="pl-PL" dirty="0"/>
              <a:t>Stosownie do art. 304 </a:t>
            </a:r>
            <a:r>
              <a:rPr lang="pl-PL" dirty="0" err="1"/>
              <a:t>k.p</a:t>
            </a:r>
            <a:r>
              <a:rPr lang="pl-PL" dirty="0"/>
              <a:t>., </a:t>
            </a:r>
            <a:r>
              <a:rPr lang="pl-PL" b="1" dirty="0"/>
              <a:t>pracodawca jest obowiązany zapewnić bezpieczne i higieniczne warunki pracy</a:t>
            </a:r>
            <a:r>
              <a:rPr lang="pl-PL" dirty="0"/>
              <a:t>, o których mowa w art. 207 § 2 </a:t>
            </a:r>
            <a:r>
              <a:rPr lang="pl-PL" dirty="0" err="1"/>
              <a:t>k.p</a:t>
            </a:r>
            <a:r>
              <a:rPr lang="pl-PL" dirty="0"/>
              <a:t>., </a:t>
            </a:r>
            <a:r>
              <a:rPr lang="pl-PL" b="1" dirty="0"/>
              <a:t>osobom fizycznym wykonującym pracę na innej podstawie </a:t>
            </a:r>
            <a:br>
              <a:rPr lang="pl-PL" b="1" dirty="0"/>
            </a:br>
            <a:r>
              <a:rPr lang="pl-PL" b="1" dirty="0"/>
              <a:t>niż stosunek pracy </a:t>
            </a:r>
            <a:r>
              <a:rPr lang="pl-PL" dirty="0"/>
              <a:t>(w tym na podstawie umów cywilnoprawnych) </a:t>
            </a:r>
            <a:br>
              <a:rPr lang="pl-PL" dirty="0"/>
            </a:br>
            <a:r>
              <a:rPr lang="pl-PL" dirty="0"/>
              <a:t>w zakładzie pracy lub w miejscu wyznaczonym przez pracodawcę. </a:t>
            </a:r>
          </a:p>
          <a:p>
            <a:pPr marL="0" indent="0" algn="just">
              <a:buNone/>
            </a:pPr>
            <a:r>
              <a:rPr lang="pl-PL" dirty="0"/>
              <a:t>W ocenie PIP, w stosunku do młodocianego (także cudzoziemca), </a:t>
            </a:r>
            <a:br>
              <a:rPr lang="pl-PL" dirty="0"/>
            </a:br>
            <a:r>
              <a:rPr lang="pl-PL" dirty="0"/>
              <a:t>z którym podmiot powierzający pracę zawarł umowę cywilnoprawną, należy odpowiednio stosować art. 200</a:t>
            </a:r>
            <a:r>
              <a:rPr lang="pl-PL" baseline="30000" dirty="0"/>
              <a:t>1 </a:t>
            </a:r>
            <a:r>
              <a:rPr lang="pl-PL" dirty="0" err="1"/>
              <a:t>k.p</a:t>
            </a:r>
            <a:r>
              <a:rPr lang="pl-PL" dirty="0"/>
              <a:t>. Oznacza to w szczególności, że </a:t>
            </a:r>
            <a:r>
              <a:rPr lang="pl-PL" b="1" dirty="0"/>
              <a:t>prace, które może wykonywać młodociany na podstawie umowy cywilnoprawnej, powinny ograniczać się do prac lekkich – tak samo, jak w przypadku umowy o pracę zawartej z młodocianym w celu wykonywania takich prac. </a:t>
            </a:r>
          </a:p>
        </p:txBody>
      </p:sp>
    </p:spTree>
    <p:extLst>
      <p:ext uri="{BB962C8B-B14F-4D97-AF65-F5344CB8AC3E}">
        <p14:creationId xmlns:p14="http://schemas.microsoft.com/office/powerpoint/2010/main" val="3093769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427F420-F274-43C7-A389-9EEC16A1F8D0}"/>
              </a:ext>
            </a:extLst>
          </p:cNvPr>
          <p:cNvSpPr>
            <a:spLocks noGrp="1"/>
          </p:cNvSpPr>
          <p:nvPr>
            <p:ph idx="1"/>
          </p:nvPr>
        </p:nvSpPr>
        <p:spPr>
          <a:xfrm>
            <a:off x="838200" y="1269507"/>
            <a:ext cx="10515600" cy="4907456"/>
          </a:xfrm>
        </p:spPr>
        <p:txBody>
          <a:bodyPr/>
          <a:lstStyle/>
          <a:p>
            <a:pPr marL="0" indent="0" algn="just">
              <a:buNone/>
            </a:pPr>
            <a:r>
              <a:rPr lang="pl-PL" dirty="0"/>
              <a:t>Zgodnie z art. 200</a:t>
            </a:r>
            <a:r>
              <a:rPr lang="pl-PL" baseline="30000" dirty="0"/>
              <a:t>1 </a:t>
            </a:r>
            <a:r>
              <a:rPr lang="pl-PL" dirty="0"/>
              <a:t>§ 2-3 i 5 </a:t>
            </a:r>
            <a:r>
              <a:rPr lang="pl-PL" dirty="0" err="1"/>
              <a:t>k.p</a:t>
            </a:r>
            <a:r>
              <a:rPr lang="pl-PL" dirty="0"/>
              <a:t>. </a:t>
            </a:r>
            <a:r>
              <a:rPr lang="pl-PL" b="1" dirty="0"/>
              <a:t>praca lekka nie może powodować zagrożenia dla życia, zdrowia i rozwoju psychofizycznego młodocianego, a także nie może utrudniać młodocianemu wypełniania obowiązku szkolnego. </a:t>
            </a:r>
            <a:r>
              <a:rPr lang="pl-PL" dirty="0"/>
              <a:t>Wykaz lekkich prac określa pracodawca po uzyskaniu zgody lekarza wykonującego zadania służby medycyny pracy. </a:t>
            </a:r>
          </a:p>
          <a:p>
            <a:pPr marL="0" indent="0" algn="just">
              <a:buNone/>
            </a:pPr>
            <a:r>
              <a:rPr lang="pl-PL" dirty="0"/>
              <a:t>Wykaz ten wymaga zatwierdzenia przez właściwego inspektora pracy. Wykaz lekkich prac nie może zawierać prac wzbronionych młodocianym, określonych w przepisach wydanych na podstawie </a:t>
            </a:r>
            <a:br>
              <a:rPr lang="pl-PL" dirty="0"/>
            </a:br>
            <a:r>
              <a:rPr lang="pl-PL" dirty="0"/>
              <a:t>art. 204 </a:t>
            </a:r>
            <a:r>
              <a:rPr lang="pl-PL" dirty="0" err="1"/>
              <a:t>k.p</a:t>
            </a:r>
            <a:r>
              <a:rPr lang="pl-PL" dirty="0"/>
              <a:t>. Pracodawca jest obowiązany zapoznać młodocianego </a:t>
            </a:r>
            <a:br>
              <a:rPr lang="pl-PL" dirty="0"/>
            </a:br>
            <a:r>
              <a:rPr lang="pl-PL" dirty="0"/>
              <a:t>z wykazem lekkich prac przed dopuszczeniem go do pracy.</a:t>
            </a:r>
          </a:p>
          <a:p>
            <a:pPr marL="0" indent="0">
              <a:buNone/>
            </a:pPr>
            <a:endParaRPr lang="pl-PL" dirty="0"/>
          </a:p>
        </p:txBody>
      </p:sp>
    </p:spTree>
    <p:extLst>
      <p:ext uri="{BB962C8B-B14F-4D97-AF65-F5344CB8AC3E}">
        <p14:creationId xmlns:p14="http://schemas.microsoft.com/office/powerpoint/2010/main" val="325809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E0D65C7-0E44-4478-853A-8AA57967FE8F}"/>
              </a:ext>
            </a:extLst>
          </p:cNvPr>
          <p:cNvSpPr>
            <a:spLocks noGrp="1"/>
          </p:cNvSpPr>
          <p:nvPr>
            <p:ph idx="1"/>
          </p:nvPr>
        </p:nvSpPr>
        <p:spPr>
          <a:xfrm>
            <a:off x="838200" y="701336"/>
            <a:ext cx="10515600" cy="5475627"/>
          </a:xfrm>
        </p:spPr>
        <p:txBody>
          <a:bodyPr>
            <a:normAutofit/>
          </a:bodyPr>
          <a:lstStyle/>
          <a:p>
            <a:pPr marL="0" indent="0" algn="just">
              <a:buNone/>
            </a:pPr>
            <a:r>
              <a:rPr lang="pl-PL" dirty="0"/>
              <a:t>Rozporządzenie Rady Ministrów z dnia 24 sierpnia 2004 r.</a:t>
            </a:r>
            <a:br>
              <a:rPr lang="pl-PL" dirty="0"/>
            </a:br>
            <a:r>
              <a:rPr lang="pl-PL" b="1" dirty="0"/>
              <a:t>w sprawie wykazu prac wzbronionych młodocianym i warunków </a:t>
            </a:r>
            <a:br>
              <a:rPr lang="pl-PL" b="1" dirty="0"/>
            </a:br>
            <a:r>
              <a:rPr lang="pl-PL" b="1" dirty="0"/>
              <a:t>ich zatrudniania przy niektórych z tych prac</a:t>
            </a:r>
            <a:endParaRPr lang="pl-PL" b="1" baseline="30000" dirty="0"/>
          </a:p>
          <a:p>
            <a:pPr marL="0" indent="0" algn="just">
              <a:buNone/>
            </a:pPr>
            <a:r>
              <a:rPr lang="pl-PL" dirty="0"/>
              <a:t>- wykaz określony w załączniku nr 1 do rozporządzenia, np.:</a:t>
            </a:r>
            <a:r>
              <a:rPr lang="pl-PL" b="1" dirty="0"/>
              <a:t> </a:t>
            </a:r>
            <a:endParaRPr lang="pl-PL" dirty="0"/>
          </a:p>
          <a:p>
            <a:pPr algn="just"/>
            <a:r>
              <a:rPr lang="pl-PL" dirty="0"/>
              <a:t>prace związane z nadmiernym wysiłkiem fizycznym, wymuszoną pozycją ciała oraz zagrażające prawidłowemu rozwojowi psychicznemu</a:t>
            </a:r>
          </a:p>
          <a:p>
            <a:pPr algn="just"/>
            <a:r>
              <a:rPr lang="pl-PL" dirty="0"/>
              <a:t>prace w narażeniu na szkodliwe działanie czynników chemicznych, fizycznych i biologicznych</a:t>
            </a:r>
          </a:p>
          <a:p>
            <a:pPr algn="just"/>
            <a:r>
              <a:rPr lang="pl-PL" dirty="0"/>
              <a:t>prace stwarzające zagrożenia wypadkowe</a:t>
            </a:r>
          </a:p>
          <a:p>
            <a:endParaRPr lang="pl-PL" dirty="0"/>
          </a:p>
        </p:txBody>
      </p:sp>
    </p:spTree>
    <p:extLst>
      <p:ext uri="{BB962C8B-B14F-4D97-AF65-F5344CB8AC3E}">
        <p14:creationId xmlns:p14="http://schemas.microsoft.com/office/powerpoint/2010/main" val="2136989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684E502-DEF5-4B1F-A46A-E1B6BF5022C7}"/>
              </a:ext>
            </a:extLst>
          </p:cNvPr>
          <p:cNvSpPr>
            <a:spLocks noGrp="1"/>
          </p:cNvSpPr>
          <p:nvPr>
            <p:ph idx="1"/>
          </p:nvPr>
        </p:nvSpPr>
        <p:spPr>
          <a:xfrm>
            <a:off x="838200" y="1189608"/>
            <a:ext cx="10515600" cy="4987355"/>
          </a:xfrm>
        </p:spPr>
        <p:txBody>
          <a:bodyPr>
            <a:normAutofit/>
          </a:bodyPr>
          <a:lstStyle/>
          <a:p>
            <a:pPr marL="0" indent="0">
              <a:buNone/>
            </a:pPr>
            <a:r>
              <a:rPr lang="pl-PL" dirty="0"/>
              <a:t>W myśl ogólnych zasad wynikających z przepisów Kodeksu cywilnego, zawarcie umowy cywilnoprawnej z osobą niepełnoletnią (co do zasady, jest to osoba, która nie ukończyła 18 roku życia) wymaga zgody przedstawiciela ustawowego, tj. rodzica lub opiekuna (art. 10, 11, 15 </a:t>
            </a:r>
            <a:br>
              <a:rPr lang="pl-PL" dirty="0"/>
            </a:br>
            <a:r>
              <a:rPr lang="pl-PL" dirty="0"/>
              <a:t>i 17 k.c.). Chociaż Kodeks cywilny nie ustanawia takiego obowiązku, </a:t>
            </a:r>
            <a:br>
              <a:rPr lang="pl-PL" dirty="0"/>
            </a:br>
            <a:r>
              <a:rPr lang="pl-PL" dirty="0"/>
              <a:t>ze względów dowodowych należy zalecać, aby zgoda taka była wyrażona w formie pisemnej.</a:t>
            </a:r>
          </a:p>
          <a:p>
            <a:pPr marL="0" indent="0">
              <a:buNone/>
            </a:pPr>
            <a:endParaRPr lang="pl-PL" dirty="0"/>
          </a:p>
        </p:txBody>
      </p:sp>
    </p:spTree>
    <p:extLst>
      <p:ext uri="{BB962C8B-B14F-4D97-AF65-F5344CB8AC3E}">
        <p14:creationId xmlns:p14="http://schemas.microsoft.com/office/powerpoint/2010/main" val="143396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CC9A58E-72AB-4C48-9CDD-6C46A33BEC5A}"/>
              </a:ext>
            </a:extLst>
          </p:cNvPr>
          <p:cNvSpPr>
            <a:spLocks noGrp="1"/>
          </p:cNvSpPr>
          <p:nvPr>
            <p:ph idx="1"/>
          </p:nvPr>
        </p:nvSpPr>
        <p:spPr>
          <a:xfrm>
            <a:off x="838200" y="1287262"/>
            <a:ext cx="10515600" cy="4889701"/>
          </a:xfrm>
        </p:spPr>
        <p:txBody>
          <a:bodyPr/>
          <a:lstStyle/>
          <a:p>
            <a:pPr marL="0" indent="0" algn="just">
              <a:buNone/>
            </a:pPr>
            <a:r>
              <a:rPr lang="pl-PL" b="1" dirty="0">
                <a:solidFill>
                  <a:srgbClr val="FF0000"/>
                </a:solidFill>
              </a:rPr>
              <a:t>Nie jest dopuszczalne zawarcie z osobą młodocianą umowy </a:t>
            </a:r>
            <a:br>
              <a:rPr lang="pl-PL" b="1" dirty="0">
                <a:solidFill>
                  <a:srgbClr val="FF0000"/>
                </a:solidFill>
              </a:rPr>
            </a:br>
            <a:r>
              <a:rPr lang="pl-PL" b="1" dirty="0">
                <a:solidFill>
                  <a:srgbClr val="FF0000"/>
                </a:solidFill>
              </a:rPr>
              <a:t>o pomocy przy zbiorach </a:t>
            </a:r>
            <a:r>
              <a:rPr lang="pl-PL" b="1" dirty="0"/>
              <a:t>– ponieważ art. 6 pkt 2a ustawy z dnia </a:t>
            </a:r>
            <a:br>
              <a:rPr lang="pl-PL" b="1" dirty="0"/>
            </a:br>
            <a:r>
              <a:rPr lang="pl-PL" b="1" dirty="0"/>
              <a:t>20 grudnia 1990 r. o ubezpieczeniu społecznym rolników stanowi, </a:t>
            </a:r>
            <a:br>
              <a:rPr lang="pl-PL" b="1" dirty="0"/>
            </a:br>
            <a:r>
              <a:rPr lang="pl-PL" b="1" dirty="0"/>
              <a:t>że pomocnik rolnika to osoba pełnoletnia (z którą rolnik zawarł umowę o pomocy przy zbiorach).</a:t>
            </a:r>
            <a:endParaRPr lang="pl-PL" dirty="0"/>
          </a:p>
          <a:p>
            <a:endParaRPr lang="pl-PL" dirty="0"/>
          </a:p>
        </p:txBody>
      </p:sp>
    </p:spTree>
    <p:extLst>
      <p:ext uri="{BB962C8B-B14F-4D97-AF65-F5344CB8AC3E}">
        <p14:creationId xmlns:p14="http://schemas.microsoft.com/office/powerpoint/2010/main" val="73545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D2E36FB-6440-4210-A9C9-14BDBFF44E87}"/>
              </a:ext>
            </a:extLst>
          </p:cNvPr>
          <p:cNvSpPr>
            <a:spLocks noGrp="1"/>
          </p:cNvSpPr>
          <p:nvPr>
            <p:ph idx="1"/>
          </p:nvPr>
        </p:nvSpPr>
        <p:spPr/>
        <p:txBody>
          <a:bodyPr/>
          <a:lstStyle/>
          <a:p>
            <a:r>
              <a:rPr lang="pl-PL" dirty="0"/>
              <a:t>Likwidacja testu rynku pracy</a:t>
            </a:r>
          </a:p>
          <a:p>
            <a:r>
              <a:rPr lang="pl-PL" dirty="0"/>
              <a:t>Doprecyzowanie pozostałych warunków udzielenia zezwolenia na pracę</a:t>
            </a:r>
          </a:p>
          <a:p>
            <a:r>
              <a:rPr lang="pl-PL" dirty="0"/>
              <a:t>Przesłanką odmowy wydania zezwolenia na pracę cudzoziemca będą zaległości pracodawcy w opłacaniu składek na </a:t>
            </a:r>
            <a:r>
              <a:rPr lang="pl-PL" u="sng" dirty="0"/>
              <a:t>ubezpieczenie społeczne</a:t>
            </a:r>
            <a:r>
              <a:rPr lang="pl-PL" dirty="0"/>
              <a:t> za okres przekraczający 2 miesiące</a:t>
            </a:r>
          </a:p>
          <a:p>
            <a:pPr marL="0" indent="0">
              <a:buNone/>
            </a:pPr>
            <a:endParaRPr lang="pl-PL" dirty="0"/>
          </a:p>
          <a:p>
            <a:endParaRPr lang="pl-PL" dirty="0"/>
          </a:p>
        </p:txBody>
      </p:sp>
    </p:spTree>
    <p:extLst>
      <p:ext uri="{BB962C8B-B14F-4D97-AF65-F5344CB8AC3E}">
        <p14:creationId xmlns:p14="http://schemas.microsoft.com/office/powerpoint/2010/main" val="41364488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25000D4-FCF5-4E2E-90A6-D06FDCB43649}"/>
              </a:ext>
            </a:extLst>
          </p:cNvPr>
          <p:cNvSpPr>
            <a:spLocks noGrp="1"/>
          </p:cNvSpPr>
          <p:nvPr>
            <p:ph idx="1"/>
          </p:nvPr>
        </p:nvSpPr>
        <p:spPr/>
        <p:txBody>
          <a:bodyPr>
            <a:normAutofit/>
          </a:bodyPr>
          <a:lstStyle/>
          <a:p>
            <a:pPr marL="0" indent="0" algn="just">
              <a:buNone/>
            </a:pPr>
            <a:r>
              <a:rPr lang="pl-PL" dirty="0"/>
              <a:t>Skomplikowana sytuacja prawna panuje w zakresie legalności powierzania pracy młodocianym cudzoziemcom </a:t>
            </a:r>
            <a:r>
              <a:rPr lang="pl-PL" b="1" dirty="0"/>
              <a:t>w celu przygotowania zawodowego</a:t>
            </a:r>
            <a:r>
              <a:rPr lang="pl-PL" dirty="0"/>
              <a:t>. </a:t>
            </a:r>
          </a:p>
          <a:p>
            <a:pPr marL="0" indent="0" algn="just">
              <a:buNone/>
            </a:pPr>
            <a:r>
              <a:rPr lang="pl-PL" dirty="0"/>
              <a:t>Młodociani cudzoziemcy mogą podejmować naukę zawodu w szkole </a:t>
            </a:r>
            <a:br>
              <a:rPr lang="pl-PL" dirty="0"/>
            </a:br>
            <a:r>
              <a:rPr lang="pl-PL" dirty="0"/>
              <a:t>i korzystać ze zwolnienia z konieczności uzyskania zezwolenia na pracę, jeśli szkoła na podstawie umowy skieruje ich na zajęcia praktyczne lub praktykę do pracodawcy. </a:t>
            </a:r>
          </a:p>
          <a:p>
            <a:pPr marL="0" indent="0">
              <a:buNone/>
            </a:pPr>
            <a:endParaRPr lang="pl-PL" dirty="0"/>
          </a:p>
        </p:txBody>
      </p:sp>
    </p:spTree>
    <p:extLst>
      <p:ext uri="{BB962C8B-B14F-4D97-AF65-F5344CB8AC3E}">
        <p14:creationId xmlns:p14="http://schemas.microsoft.com/office/powerpoint/2010/main" val="3911817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F88089C-15B5-42AB-AC84-BCDC468FBA54}"/>
              </a:ext>
            </a:extLst>
          </p:cNvPr>
          <p:cNvSpPr>
            <a:spLocks noGrp="1"/>
          </p:cNvSpPr>
          <p:nvPr>
            <p:ph idx="1"/>
          </p:nvPr>
        </p:nvSpPr>
        <p:spPr>
          <a:xfrm>
            <a:off x="838200" y="807868"/>
            <a:ext cx="10515600" cy="5369095"/>
          </a:xfrm>
        </p:spPr>
        <p:txBody>
          <a:bodyPr/>
          <a:lstStyle/>
          <a:p>
            <a:pPr marL="0" indent="0">
              <a:buNone/>
            </a:pPr>
            <a:r>
              <a:rPr lang="pl-PL" dirty="0"/>
              <a:t>Do zatrudniania młodocianych cudzoziemców z </a:t>
            </a:r>
            <a:r>
              <a:rPr lang="pl-PL" b="1" dirty="0"/>
              <a:t>Ukrainy, Białorusi, Rosji, Mołdawii, Gruzji lub Armenii</a:t>
            </a:r>
            <a:r>
              <a:rPr lang="pl-PL" dirty="0"/>
              <a:t> na podstawie umowy o pracę w celu przygotowania zawodowego może być wykorzystywane </a:t>
            </a:r>
            <a:r>
              <a:rPr lang="pl-PL" b="1" dirty="0"/>
              <a:t>oświadczenie o powierzeniu wykonywania pracy cudzoziemcowi</a:t>
            </a:r>
            <a:r>
              <a:rPr lang="pl-PL" dirty="0"/>
              <a:t>, wpisane do ewidencji oświadczeń we właściwym powiatowym urzędzie pracy, a w przypadku </a:t>
            </a:r>
            <a:r>
              <a:rPr lang="pl-PL" b="1" dirty="0"/>
              <a:t>obywateli Ukrainy</a:t>
            </a:r>
            <a:r>
              <a:rPr lang="pl-PL" dirty="0"/>
              <a:t> – </a:t>
            </a:r>
            <a:r>
              <a:rPr lang="pl-PL" b="1" dirty="0"/>
              <a:t>powiadomienie</a:t>
            </a:r>
            <a:r>
              <a:rPr lang="pl-PL" dirty="0"/>
              <a:t> przez podmiot powierzający wykonywanie pracy </a:t>
            </a:r>
            <a:r>
              <a:rPr lang="pl-PL" b="1" dirty="0"/>
              <a:t>w terminie 14 dni</a:t>
            </a:r>
            <a:r>
              <a:rPr lang="pl-PL" dirty="0"/>
              <a:t> od dnia podjęcia pracy przez obywatela Ukrainy – </a:t>
            </a:r>
            <a:r>
              <a:rPr lang="pl-PL" b="1" dirty="0"/>
              <a:t>za pośrednictwem systemu teleinformatycznego: </a:t>
            </a:r>
            <a:r>
              <a:rPr lang="pl-PL" b="1" dirty="0">
                <a:solidFill>
                  <a:srgbClr val="FF0000"/>
                </a:solidFill>
              </a:rPr>
              <a:t>praca.gov.pl </a:t>
            </a:r>
            <a:r>
              <a:rPr lang="pl-PL" b="1" dirty="0"/>
              <a:t>– właściwego powiatowego urzędu pracy</a:t>
            </a:r>
            <a:r>
              <a:rPr lang="pl-PL" dirty="0"/>
              <a:t> o powierzeniu pracy temu obywatelowi.</a:t>
            </a:r>
          </a:p>
          <a:p>
            <a:endParaRPr lang="pl-PL" dirty="0"/>
          </a:p>
        </p:txBody>
      </p:sp>
    </p:spTree>
    <p:extLst>
      <p:ext uri="{BB962C8B-B14F-4D97-AF65-F5344CB8AC3E}">
        <p14:creationId xmlns:p14="http://schemas.microsoft.com/office/powerpoint/2010/main" val="300796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67550E0-8968-416E-9080-5B66898C84D8}"/>
              </a:ext>
            </a:extLst>
          </p:cNvPr>
          <p:cNvSpPr>
            <a:spLocks noGrp="1"/>
          </p:cNvSpPr>
          <p:nvPr>
            <p:ph idx="1"/>
          </p:nvPr>
        </p:nvSpPr>
        <p:spPr>
          <a:xfrm>
            <a:off x="838200" y="932155"/>
            <a:ext cx="10515600" cy="5244808"/>
          </a:xfrm>
        </p:spPr>
        <p:txBody>
          <a:bodyPr>
            <a:normAutofit/>
          </a:bodyPr>
          <a:lstStyle/>
          <a:p>
            <a:pPr marL="0" indent="0" algn="just">
              <a:buNone/>
            </a:pPr>
            <a:r>
              <a:rPr lang="pl-PL" dirty="0"/>
              <a:t>Praca lekka nie może powodować zagrożenia dla życia, zdrowia </a:t>
            </a:r>
            <a:br>
              <a:rPr lang="pl-PL" dirty="0"/>
            </a:br>
            <a:r>
              <a:rPr lang="pl-PL" dirty="0"/>
              <a:t>i rozwoju psychofizycznego młodocianego, a także nie może utrudniać młodocianemu wypełniania obowiązku szkolnego.</a:t>
            </a:r>
          </a:p>
          <a:p>
            <a:pPr marL="0" indent="0" algn="just">
              <a:buNone/>
            </a:pPr>
            <a:r>
              <a:rPr lang="pl-PL" dirty="0"/>
              <a:t>Wymiar czasu pracy w okresie ferii szkolnych nie może przekraczać </a:t>
            </a:r>
            <a:br>
              <a:rPr lang="pl-PL" dirty="0"/>
            </a:br>
            <a:r>
              <a:rPr lang="pl-PL" dirty="0"/>
              <a:t>7 godzin na dobę i 35 godzin w tygodniu. Ponadto, jednak dobowy wymiar czasu pracy młodocianego w wieku do 16 lat nie może przekraczać 6 godzin. </a:t>
            </a:r>
          </a:p>
          <a:p>
            <a:pPr marL="0" indent="0" algn="just">
              <a:buNone/>
            </a:pPr>
            <a:r>
              <a:rPr lang="pl-PL" dirty="0"/>
              <a:t>Powyższy wymiar czasu pracy obowiązuje także w przypadku, </a:t>
            </a:r>
            <a:br>
              <a:rPr lang="pl-PL" dirty="0"/>
            </a:br>
            <a:r>
              <a:rPr lang="pl-PL" dirty="0"/>
              <a:t>gdy młodociany jest zatrudniony u więcej niż jednego pracodawcy. </a:t>
            </a:r>
            <a:br>
              <a:rPr lang="pl-PL" dirty="0"/>
            </a:br>
            <a:r>
              <a:rPr lang="pl-PL" dirty="0"/>
              <a:t>W związku z tym, przed nawiązaniem stosunku pracy pracodawca </a:t>
            </a:r>
            <a:br>
              <a:rPr lang="pl-PL" dirty="0"/>
            </a:br>
            <a:r>
              <a:rPr lang="pl-PL" dirty="0"/>
              <a:t>ma obowiązek uzyskania od młodocianego oświadczenia o zatrudnieniu albo o niepozostawaniu w zatrudnieniu u innego pracodawcy. </a:t>
            </a:r>
          </a:p>
          <a:p>
            <a:pPr marL="0" indent="0">
              <a:buNone/>
            </a:pPr>
            <a:endParaRPr lang="pl-PL" dirty="0"/>
          </a:p>
        </p:txBody>
      </p:sp>
    </p:spTree>
    <p:extLst>
      <p:ext uri="{BB962C8B-B14F-4D97-AF65-F5344CB8AC3E}">
        <p14:creationId xmlns:p14="http://schemas.microsoft.com/office/powerpoint/2010/main" val="930612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0516" y="895927"/>
            <a:ext cx="11416684" cy="4498109"/>
          </a:xfrm>
        </p:spPr>
        <p:txBody>
          <a:bodyPr>
            <a:normAutofit fontScale="90000"/>
          </a:bodyPr>
          <a:lstStyle/>
          <a:p>
            <a:pPr>
              <a:lnSpc>
                <a:spcPct val="100000"/>
              </a:lnSpc>
              <a:spcBef>
                <a:spcPts val="600"/>
              </a:spcBef>
            </a:pPr>
            <a:r>
              <a:rPr lang="pl-PL" sz="4000" b="1" dirty="0">
                <a:latin typeface="Arial" panose="020B0604020202020204" pitchFamily="34" charset="0"/>
                <a:ea typeface="Arial" panose="020B0604020202020204" pitchFamily="34" charset="0"/>
                <a:cs typeface="Arial" panose="020B0604020202020204" pitchFamily="34" charset="0"/>
              </a:rPr>
              <a:t>Wprowadzona w lipcu 2022 r. nowelizacja </a:t>
            </a:r>
            <a:br>
              <a:rPr lang="pl-PL" sz="4000" b="1" dirty="0">
                <a:latin typeface="Arial" panose="020B0604020202020204" pitchFamily="34" charset="0"/>
                <a:ea typeface="Arial" panose="020B0604020202020204" pitchFamily="34" charset="0"/>
                <a:cs typeface="Arial" panose="020B0604020202020204" pitchFamily="34" charset="0"/>
              </a:rPr>
            </a:br>
            <a:r>
              <a:rPr lang="pl-PL" sz="4000" b="1" i="1" dirty="0">
                <a:latin typeface="Arial" panose="020B0604020202020204" pitchFamily="34" charset="0"/>
                <a:ea typeface="Arial" panose="020B0604020202020204" pitchFamily="34" charset="0"/>
                <a:cs typeface="Arial" panose="020B0604020202020204" pitchFamily="34" charset="0"/>
              </a:rPr>
              <a:t>ustawy o pomocy obywatelom Ukrainy </a:t>
            </a:r>
            <a:br>
              <a:rPr lang="pl-PL" sz="4000" b="1" i="1" dirty="0">
                <a:latin typeface="Arial" panose="020B0604020202020204" pitchFamily="34" charset="0"/>
                <a:ea typeface="Arial" panose="020B0604020202020204" pitchFamily="34" charset="0"/>
                <a:cs typeface="Arial" panose="020B0604020202020204" pitchFamily="34" charset="0"/>
              </a:rPr>
            </a:br>
            <a:r>
              <a:rPr lang="pl-PL" sz="4000" b="1" i="1" dirty="0">
                <a:latin typeface="Arial" panose="020B0604020202020204" pitchFamily="34" charset="0"/>
                <a:ea typeface="Arial" panose="020B0604020202020204" pitchFamily="34" charset="0"/>
                <a:cs typeface="Arial" panose="020B0604020202020204" pitchFamily="34" charset="0"/>
              </a:rPr>
              <a:t>w związku z konfliktem zbrojnym na terytorium tego państwa</a:t>
            </a:r>
            <a:r>
              <a:rPr lang="pl-PL" sz="4000" b="1" dirty="0">
                <a:latin typeface="Arial" panose="020B0604020202020204" pitchFamily="34" charset="0"/>
                <a:ea typeface="Arial" panose="020B0604020202020204" pitchFamily="34" charset="0"/>
                <a:cs typeface="Arial" panose="020B0604020202020204" pitchFamily="34" charset="0"/>
              </a:rPr>
              <a:t> i jej znaczenie w zakresie kontroli legalności zatrudnienia cudzoziemców.</a:t>
            </a:r>
            <a:br>
              <a:rPr lang="pl-PL" sz="4000" b="1" dirty="0">
                <a:latin typeface="Arial" panose="020B0604020202020204" pitchFamily="34" charset="0"/>
                <a:ea typeface="Arial" panose="020B0604020202020204" pitchFamily="34" charset="0"/>
                <a:cs typeface="Arial" panose="020B0604020202020204" pitchFamily="34" charset="0"/>
              </a:rPr>
            </a:br>
            <a:r>
              <a:rPr lang="pl-PL" sz="4000" b="1" dirty="0">
                <a:latin typeface="Arial" panose="020B0604020202020204" pitchFamily="34" charset="0"/>
                <a:ea typeface="Arial" panose="020B0604020202020204" pitchFamily="34" charset="0"/>
                <a:cs typeface="Arial" panose="020B0604020202020204" pitchFamily="34" charset="0"/>
              </a:rPr>
              <a:t>Kontrowersyjne zagadnienia merytoryczne, </a:t>
            </a:r>
            <a:br>
              <a:rPr lang="pl-PL" sz="4000" b="1" dirty="0">
                <a:latin typeface="Arial" panose="020B0604020202020204" pitchFamily="34" charset="0"/>
                <a:ea typeface="Arial" panose="020B0604020202020204" pitchFamily="34" charset="0"/>
                <a:cs typeface="Arial" panose="020B0604020202020204" pitchFamily="34" charset="0"/>
              </a:rPr>
            </a:br>
            <a:r>
              <a:rPr lang="pl-PL" sz="4000" b="1" dirty="0">
                <a:latin typeface="Arial" panose="020B0604020202020204" pitchFamily="34" charset="0"/>
                <a:ea typeface="Arial" panose="020B0604020202020204" pitchFamily="34" charset="0"/>
                <a:cs typeface="Arial" panose="020B0604020202020204" pitchFamily="34" charset="0"/>
              </a:rPr>
              <a:t>w tym dopuszczalność powierzania pracy cudzoziemcom w godzinach nadliczbowych</a:t>
            </a:r>
            <a:endParaRPr lang="pl-PL" sz="4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61305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3504" y="77811"/>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Legalność powierzenia wykonywania pracy obywatelom Ukrainy po wybuchu wojny</a:t>
            </a:r>
          </a:p>
        </p:txBody>
      </p:sp>
      <p:sp>
        <p:nvSpPr>
          <p:cNvPr id="3" name="Symbol zastępczy zawartości 2"/>
          <p:cNvSpPr>
            <a:spLocks noGrp="1"/>
          </p:cNvSpPr>
          <p:nvPr>
            <p:ph idx="1"/>
          </p:nvPr>
        </p:nvSpPr>
        <p:spPr>
          <a:xfrm>
            <a:off x="397164" y="1403374"/>
            <a:ext cx="11573163" cy="5118485"/>
          </a:xfrm>
        </p:spPr>
        <p:txBody>
          <a:bodyPr>
            <a:noAutofit/>
          </a:bodyPr>
          <a:lstStyle/>
          <a:p>
            <a:pPr marL="0" indent="0" algn="ctr">
              <a:spcBef>
                <a:spcPts val="0"/>
              </a:spcBef>
              <a:buNone/>
            </a:pPr>
            <a:r>
              <a:rPr lang="pl-PL"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ustawa </a:t>
            </a:r>
            <a:r>
              <a:rPr lang="pl-PL" b="1" i="1" dirty="0">
                <a:solidFill>
                  <a:srgbClr val="FF0000"/>
                </a:solidFill>
                <a:effectLst/>
                <a:latin typeface="Arial" panose="020B0604020202020204" pitchFamily="34" charset="0"/>
                <a:ea typeface="Arial" panose="020B0604020202020204" pitchFamily="34" charset="0"/>
                <a:cs typeface="Arial" panose="020B0604020202020204" pitchFamily="34" charset="0"/>
              </a:rPr>
              <a:t>z dnia 12 marca 2022 r. </a:t>
            </a:r>
            <a:r>
              <a:rPr lang="pl-PL"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o pomocy obywatelom Ukrainy </a:t>
            </a:r>
            <a:br>
              <a:rPr lang="pl-PL"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r>
              <a:rPr lang="pl-PL"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w związku z konfliktem zbrojnym na terytorium tego państwa</a:t>
            </a:r>
            <a:r>
              <a:rPr lang="pl-PL"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(zwana dalej: „ustawą o </a:t>
            </a:r>
            <a:r>
              <a:rPr lang="pl-PL" b="1" dirty="0">
                <a:solidFill>
                  <a:srgbClr val="FF0000"/>
                </a:solidFill>
                <a:latin typeface="Arial" panose="020B0604020202020204" pitchFamily="34" charset="0"/>
                <a:ea typeface="Times New Roman" panose="02020603050405020304" pitchFamily="18" charset="0"/>
                <a:cs typeface="Arial" panose="020B0604020202020204" pitchFamily="34" charset="0"/>
              </a:rPr>
              <a:t>pomocy obywatelom Ukrainy”)</a:t>
            </a:r>
            <a:br>
              <a:rPr lang="pl-PL"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br>
            <a:endParaRPr lang="pl-PL"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spcBef>
                <a:spcPts val="0"/>
              </a:spcBef>
              <a:buNone/>
            </a:pPr>
            <a:r>
              <a:rPr lang="pl-PL" sz="2600" b="1" dirty="0">
                <a:latin typeface="Arial" panose="020B0604020202020204" pitchFamily="34" charset="0"/>
                <a:ea typeface="Times New Roman" panose="02020603050405020304" pitchFamily="18" charset="0"/>
              </a:rPr>
              <a:t>Definicja ustawowa „obywatela Ukrainy”</a:t>
            </a:r>
            <a:endParaRPr lang="pl-PL" sz="2600" b="1" dirty="0">
              <a:effectLst/>
              <a:latin typeface="Arial" panose="020B0604020202020204" pitchFamily="34" charset="0"/>
              <a:ea typeface="Times New Roman" panose="02020603050405020304" pitchFamily="18" charset="0"/>
            </a:endParaRPr>
          </a:p>
          <a:p>
            <a:pPr marL="0" indent="0">
              <a:lnSpc>
                <a:spcPct val="150000"/>
              </a:lnSpc>
              <a:spcBef>
                <a:spcPts val="1200"/>
              </a:spcBef>
              <a:buNone/>
            </a:pPr>
            <a:r>
              <a:rPr lang="pl-PL" sz="2400" dirty="0">
                <a:latin typeface="Arial" panose="020B0604020202020204" pitchFamily="34" charset="0"/>
                <a:cs typeface="Arial" panose="020B0604020202020204" pitchFamily="34" charset="0"/>
              </a:rPr>
              <a:t>Ilekroć w ustawie jest mowa o </a:t>
            </a:r>
            <a:r>
              <a:rPr lang="pl-PL" sz="2400" b="1" dirty="0">
                <a:latin typeface="Arial" panose="020B0604020202020204" pitchFamily="34" charset="0"/>
                <a:cs typeface="Arial" panose="020B0604020202020204" pitchFamily="34" charset="0"/>
              </a:rPr>
              <a:t>obywatelu Ukrainy</a:t>
            </a:r>
            <a:r>
              <a:rPr lang="pl-PL" sz="2400" dirty="0">
                <a:latin typeface="Arial" panose="020B0604020202020204" pitchFamily="34" charset="0"/>
                <a:cs typeface="Arial" panose="020B0604020202020204" pitchFamily="34" charset="0"/>
              </a:rPr>
              <a:t>, rozumie się przez to także </a:t>
            </a:r>
            <a:r>
              <a:rPr lang="pl-PL" sz="2400" b="1" dirty="0">
                <a:latin typeface="Arial" panose="020B0604020202020204" pitchFamily="34" charset="0"/>
                <a:cs typeface="Arial" panose="020B0604020202020204" pitchFamily="34" charset="0"/>
              </a:rPr>
              <a:t>nieposiadającego obywatelstwa ukraińskiego małżonka obywatela Ukrainy</a:t>
            </a:r>
            <a:r>
              <a:rPr lang="pl-PL" sz="2400" dirty="0">
                <a:latin typeface="Arial" panose="020B0604020202020204" pitchFamily="34" charset="0"/>
                <a:cs typeface="Arial" panose="020B0604020202020204" pitchFamily="34" charset="0"/>
              </a:rPr>
              <a:t>,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o ile przybył on na terytorium RP z terytorium Ukrainy w związku z działaniami wojennymi prowadzonymi na terytorium tego państwa i nie jest obywatelem polskim</a:t>
            </a:r>
          </a:p>
          <a:p>
            <a:pPr marL="0" indent="0">
              <a:lnSpc>
                <a:spcPct val="150000"/>
              </a:lnSpc>
              <a:spcBef>
                <a:spcPts val="600"/>
              </a:spcBef>
              <a:buNone/>
            </a:pPr>
            <a:r>
              <a:rPr lang="pl-PL" sz="2400" i="1" dirty="0">
                <a:latin typeface="Arial" panose="020B0604020202020204" pitchFamily="34" charset="0"/>
                <a:cs typeface="Arial" panose="020B0604020202020204" pitchFamily="34" charset="0"/>
              </a:rPr>
              <a:t>(art. 1 ust. 2)</a:t>
            </a:r>
            <a:endParaRPr lang="pl-PL" sz="2400" dirty="0">
              <a:latin typeface="Arial" panose="020B0604020202020204" pitchFamily="34" charset="0"/>
              <a:cs typeface="Arial" panose="020B0604020202020204" pitchFamily="34" charset="0"/>
            </a:endParaRPr>
          </a:p>
          <a:p>
            <a:pPr marL="0" indent="0">
              <a:lnSpc>
                <a:spcPct val="100000"/>
              </a:lnSpc>
              <a:spcBef>
                <a:spcPts val="600"/>
              </a:spcBef>
              <a:buNone/>
            </a:pPr>
            <a:endParaRPr lang="pl-PL" sz="24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pl-PL" sz="18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2784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5722" y="0"/>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PRAWO DO LEGALNEGO POBYTU W POLSCE</a:t>
            </a:r>
          </a:p>
        </p:txBody>
      </p:sp>
      <p:sp>
        <p:nvSpPr>
          <p:cNvPr id="3" name="Symbol zastępczy zawartości 2"/>
          <p:cNvSpPr>
            <a:spLocks noGrp="1"/>
          </p:cNvSpPr>
          <p:nvPr>
            <p:ph idx="1"/>
          </p:nvPr>
        </p:nvSpPr>
        <p:spPr>
          <a:xfrm>
            <a:off x="193963" y="1100145"/>
            <a:ext cx="11804073" cy="5118485"/>
          </a:xfrm>
        </p:spPr>
        <p:txBody>
          <a:bodyPr>
            <a:noAutofit/>
          </a:bodyPr>
          <a:lstStyle/>
          <a:p>
            <a:pPr>
              <a:spcBef>
                <a:spcPts val="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Jeżeli obywatel Ukrainy przybył na terytorium RP z terytorium Ukrainy w związku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z działaniami wojennymi prowadzonymi na terytorium tego państwa i cudzoziemiec taki </a:t>
            </a:r>
            <a:r>
              <a:rPr lang="pl-PL" sz="2400" b="1" dirty="0">
                <a:latin typeface="Arial" panose="020B0604020202020204" pitchFamily="34" charset="0"/>
                <a:cs typeface="Arial" panose="020B0604020202020204" pitchFamily="34" charset="0"/>
              </a:rPr>
              <a:t>wjechał legalnie na terytorium RP w okresie od dnia 24 lutego 2022 r. </a:t>
            </a:r>
            <a:br>
              <a:rPr lang="pl-PL" sz="2400" b="1"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do dnia, który zostanie w przyszłości określony w odpowiednim rozporządzeniu Rady Ministrów oraz deklaruje on zamiar pozostania na terytorium Polski, jego pobyt na tym terytorium uznaje się </a:t>
            </a:r>
            <a:r>
              <a:rPr lang="pl-PL" sz="2400" b="1" dirty="0">
                <a:latin typeface="Arial" panose="020B0604020202020204" pitchFamily="34" charset="0"/>
                <a:cs typeface="Arial" panose="020B0604020202020204" pitchFamily="34" charset="0"/>
              </a:rPr>
              <a:t>za legalny w okresie 18 miesięcy, licząc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od dnia 24 lutego 2022 r.,</a:t>
            </a:r>
            <a:r>
              <a:rPr lang="pl-PL" sz="2400"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tj. </a:t>
            </a:r>
            <a:r>
              <a:rPr lang="pl-PL" sz="2400" b="1" u="sng" dirty="0">
                <a:latin typeface="Arial" panose="020B0604020202020204" pitchFamily="34" charset="0"/>
                <a:cs typeface="Arial" panose="020B0604020202020204" pitchFamily="34" charset="0"/>
              </a:rPr>
              <a:t>do 24 sierpnia 2023 r.</a:t>
            </a:r>
            <a:r>
              <a:rPr lang="pl-PL" sz="2400" dirty="0">
                <a:latin typeface="Arial" panose="020B0604020202020204" pitchFamily="34" charset="0"/>
                <a:cs typeface="Arial" panose="020B0604020202020204" pitchFamily="34" charset="0"/>
              </a:rPr>
              <a:t> (do określenia okresu pobytu uznawanego za legalny stosuje się </a:t>
            </a:r>
            <a:r>
              <a:rPr lang="pl-PL" sz="2400" i="1" dirty="0">
                <a:latin typeface="Arial" panose="020B0604020202020204" pitchFamily="34" charset="0"/>
                <a:cs typeface="Arial" panose="020B0604020202020204" pitchFamily="34" charset="0"/>
              </a:rPr>
              <a:t>art. 57 § 3 Kodeksu postępowania administracyjnego,</a:t>
            </a:r>
            <a:r>
              <a:rPr lang="pl-PL" sz="2400" dirty="0">
                <a:latin typeface="Arial" panose="020B0604020202020204" pitchFamily="34" charset="0"/>
                <a:cs typeface="Arial" panose="020B0604020202020204" pitchFamily="34" charset="0"/>
              </a:rPr>
              <a:t> w myśl którego terminy określone w miesiącach kończą się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z upływem tego dnia w ostatnim miesiącu, który odpowiada początkowemu dniowi terminu).</a:t>
            </a:r>
          </a:p>
          <a:p>
            <a:pPr>
              <a:spcBef>
                <a:spcPts val="0"/>
              </a:spcBef>
              <a:spcAft>
                <a:spcPts val="1200"/>
              </a:spcAft>
              <a:buFont typeface="Wingdings" panose="05000000000000000000" pitchFamily="2" charset="2"/>
              <a:buChar char="q"/>
            </a:pPr>
            <a:r>
              <a:rPr lang="pl-PL" sz="2400" b="1" dirty="0">
                <a:latin typeface="Arial" panose="020B0604020202020204" pitchFamily="34" charset="0"/>
                <a:cs typeface="Arial" panose="020B0604020202020204" pitchFamily="34" charset="0"/>
              </a:rPr>
              <a:t>W tym samym okresie i po spełnieniu tych samych warunków </a:t>
            </a:r>
            <a:r>
              <a:rPr lang="pl-PL" sz="2400" dirty="0">
                <a:latin typeface="Arial" panose="020B0604020202020204" pitchFamily="34" charset="0"/>
                <a:cs typeface="Arial" panose="020B0604020202020204" pitchFamily="34" charset="0"/>
              </a:rPr>
              <a:t>za legalny uznaje się także pobyt na terytorium RP </a:t>
            </a:r>
            <a:r>
              <a:rPr lang="pl-PL" sz="2400" b="1" dirty="0">
                <a:latin typeface="Arial" panose="020B0604020202020204" pitchFamily="34" charset="0"/>
                <a:cs typeface="Arial" panose="020B0604020202020204" pitchFamily="34" charset="0"/>
              </a:rPr>
              <a:t>obywatela Ukrainy posiadającego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Kartę Polaka oraz członków jego najbliższej rodziny.</a:t>
            </a:r>
          </a:p>
          <a:p>
            <a:pPr marL="0" indent="0">
              <a:spcBef>
                <a:spcPts val="0"/>
              </a:spcBef>
              <a:buNone/>
            </a:pPr>
            <a:r>
              <a:rPr lang="pl-PL" sz="2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(art. 2 ust. 1 i 2 )</a:t>
            </a: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a:p>
            <a:pPr marL="0" indent="0">
              <a:buNone/>
            </a:pPr>
            <a:endParaRPr lang="pl-PL" sz="18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2693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3958" y="-230909"/>
            <a:ext cx="10435096" cy="1486501"/>
          </a:xfrm>
        </p:spPr>
        <p:txBody>
          <a:bodyPr>
            <a:normAutofit/>
          </a:bodyPr>
          <a:lstStyle/>
          <a:p>
            <a:pPr algn="ctr"/>
            <a:r>
              <a:rPr lang="pl-PL" sz="3200" b="1" dirty="0">
                <a:latin typeface="Arial" panose="020B0604020202020204" pitchFamily="34" charset="0"/>
                <a:cs typeface="Arial" panose="020B0604020202020204" pitchFamily="34" charset="0"/>
              </a:rPr>
              <a:t>PRAWO DO PODJĘCIA PRACY</a:t>
            </a:r>
          </a:p>
        </p:txBody>
      </p:sp>
      <p:sp>
        <p:nvSpPr>
          <p:cNvPr id="3" name="Symbol zastępczy zawartości 2"/>
          <p:cNvSpPr>
            <a:spLocks noGrp="1"/>
          </p:cNvSpPr>
          <p:nvPr>
            <p:ph idx="1"/>
          </p:nvPr>
        </p:nvSpPr>
        <p:spPr>
          <a:xfrm>
            <a:off x="83127" y="796472"/>
            <a:ext cx="12108873" cy="5265056"/>
          </a:xfrm>
        </p:spPr>
        <p:txBody>
          <a:bodyPr>
            <a:noAutofit/>
          </a:bodyPr>
          <a:lstStyle/>
          <a:p>
            <a:pPr marL="0" indent="0">
              <a:lnSpc>
                <a:spcPct val="150000"/>
              </a:lnSpc>
              <a:buNone/>
            </a:pPr>
            <a:r>
              <a:rPr lang="pl-PL" sz="2000" dirty="0">
                <a:latin typeface="Arial" panose="020B0604020202020204" pitchFamily="34" charset="0"/>
                <a:cs typeface="Arial" panose="020B0604020202020204" pitchFamily="34" charset="0"/>
              </a:rPr>
              <a:t>Obywatel Ukrainy jest uprawniony do wykonywania pracy na terytorium RP w okresie pobytu zgodnego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z obowiązującymi przepisami, w przypadku gdy:</a:t>
            </a:r>
          </a:p>
          <a:p>
            <a:pPr marL="0" indent="0">
              <a:lnSpc>
                <a:spcPct val="150000"/>
              </a:lnSpc>
              <a:buNone/>
            </a:pPr>
            <a:r>
              <a:rPr lang="pl-PL" sz="2000" dirty="0">
                <a:latin typeface="Arial" panose="020B0604020202020204" pitchFamily="34" charset="0"/>
                <a:cs typeface="Arial" panose="020B0604020202020204" pitchFamily="34" charset="0"/>
              </a:rPr>
              <a:t>1) jego pobyt na terytorium RP </a:t>
            </a:r>
            <a:r>
              <a:rPr lang="pl-PL" sz="2000" b="1" dirty="0">
                <a:latin typeface="Arial" panose="020B0604020202020204" pitchFamily="34" charset="0"/>
                <a:cs typeface="Arial" panose="020B0604020202020204" pitchFamily="34" charset="0"/>
              </a:rPr>
              <a:t>uznaje się za legalny na podstawie art. 2 ust. 1</a:t>
            </a:r>
            <a:r>
              <a:rPr lang="pl-PL" sz="2000" dirty="0">
                <a:latin typeface="Arial" panose="020B0604020202020204" pitchFamily="34" charset="0"/>
                <a:cs typeface="Arial" panose="020B0604020202020204" pitchFamily="34" charset="0"/>
              </a:rPr>
              <a:t> lub</a:t>
            </a:r>
          </a:p>
          <a:p>
            <a:pPr marL="0" indent="0">
              <a:lnSpc>
                <a:spcPct val="150000"/>
              </a:lnSpc>
              <a:buNone/>
            </a:pPr>
            <a:r>
              <a:rPr lang="pl-PL" sz="2000" dirty="0">
                <a:latin typeface="Arial" panose="020B0604020202020204" pitchFamily="34" charset="0"/>
                <a:cs typeface="Arial" panose="020B0604020202020204" pitchFamily="34" charset="0"/>
              </a:rPr>
              <a:t>2) jest obywatelem Ukrainy </a:t>
            </a:r>
            <a:r>
              <a:rPr lang="pl-PL" sz="2000" b="1" dirty="0">
                <a:latin typeface="Arial" panose="020B0604020202020204" pitchFamily="34" charset="0"/>
                <a:cs typeface="Arial" panose="020B0604020202020204" pitchFamily="34" charset="0"/>
              </a:rPr>
              <a:t>przebywającym legalnie</a:t>
            </a:r>
            <a:r>
              <a:rPr lang="pl-PL" sz="2000" dirty="0">
                <a:latin typeface="Arial" panose="020B0604020202020204" pitchFamily="34" charset="0"/>
                <a:cs typeface="Arial" panose="020B0604020202020204" pitchFamily="34" charset="0"/>
              </a:rPr>
              <a:t> na terytorium RP</a:t>
            </a:r>
          </a:p>
          <a:p>
            <a:pPr marL="0" indent="0">
              <a:lnSpc>
                <a:spcPct val="150000"/>
              </a:lnSpc>
              <a:buNone/>
            </a:pPr>
            <a:r>
              <a:rPr lang="pl-PL" sz="2000" dirty="0">
                <a:latin typeface="Arial" panose="020B0604020202020204" pitchFamily="34" charset="0"/>
                <a:cs typeface="Arial" panose="020B0604020202020204" pitchFamily="34" charset="0"/>
              </a:rPr>
              <a:t>- jeżeli podmiot powierzający wykonywanie pracy </a:t>
            </a:r>
            <a:r>
              <a:rPr lang="pl-PL" sz="2000" b="1" dirty="0">
                <a:latin typeface="Arial" panose="020B0604020202020204" pitchFamily="34" charset="0"/>
                <a:cs typeface="Arial" panose="020B0604020202020204" pitchFamily="34" charset="0"/>
              </a:rPr>
              <a:t>powiadomi w terminie 14 dni od dnia podjęcia pracy</a:t>
            </a:r>
            <a:r>
              <a:rPr lang="pl-PL" sz="2000" dirty="0">
                <a:latin typeface="Arial" panose="020B0604020202020204" pitchFamily="34" charset="0"/>
                <a:cs typeface="Arial" panose="020B0604020202020204" pitchFamily="34" charset="0"/>
              </a:rPr>
              <a:t> przez obywatela Ukrainy powiatowy urząd pracy właściwy ze względu na siedzibę lub miejsce zamieszkania podmiotu – za pośrednictwem systemu teleinformatycznego: </a:t>
            </a:r>
            <a:r>
              <a:rPr lang="pl-PL" sz="2000" b="1" dirty="0">
                <a:latin typeface="Arial" panose="020B0604020202020204" pitchFamily="34" charset="0"/>
                <a:cs typeface="Arial" panose="020B0604020202020204" pitchFamily="34" charset="0"/>
              </a:rPr>
              <a:t>praca.gov.pl </a:t>
            </a:r>
            <a:r>
              <a:rPr lang="pl-PL" sz="2000" dirty="0">
                <a:latin typeface="Arial" panose="020B0604020202020204" pitchFamily="34" charset="0"/>
                <a:cs typeface="Arial" panose="020B0604020202020204" pitchFamily="34" charset="0"/>
              </a:rPr>
              <a:t>– o powierzeniu wykonywania pracy temu obywatelowi, </a:t>
            </a:r>
            <a:r>
              <a:rPr lang="pl-PL" sz="2000" b="1" dirty="0">
                <a:latin typeface="Arial" panose="020B0604020202020204" pitchFamily="34" charset="0"/>
                <a:cs typeface="Arial" panose="020B0604020202020204" pitchFamily="34" charset="0"/>
              </a:rPr>
              <a:t>a praca jest powierzana w wymiarze czasu pracy nie niższym niż wskazany w powiadomieniu lub liczbie godzin nie mniejszej niż wskazana w powiadomieniu oraz za wynagrodzeniem nie niższym niż ustalone według stawki określonej w powiadomieniu, proporcjonalnie zwiększonym w przypadku podwyższenia wymiaru czasu pracy lub liczby godzin pracy </a:t>
            </a:r>
            <a:r>
              <a:rPr lang="pl-PL" sz="2000" i="1" dirty="0">
                <a:latin typeface="Arial" panose="020B0604020202020204" pitchFamily="34" charset="0"/>
                <a:cs typeface="Arial" panose="020B0604020202020204" pitchFamily="34" charset="0"/>
              </a:rPr>
              <a:t>(art. 22 ust. 1)</a:t>
            </a:r>
          </a:p>
          <a:p>
            <a:pPr marL="0" indent="0">
              <a:lnSpc>
                <a:spcPct val="114000"/>
              </a:lnSpc>
              <a:spcBef>
                <a:spcPts val="600"/>
              </a:spcBef>
              <a:buNone/>
            </a:pPr>
            <a:endParaRPr lang="pl-PL" sz="1400"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6533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03958" y="-230909"/>
            <a:ext cx="10435096" cy="1486501"/>
          </a:xfrm>
        </p:spPr>
        <p:txBody>
          <a:bodyPr>
            <a:normAutofit/>
          </a:bodyPr>
          <a:lstStyle/>
          <a:p>
            <a:pPr algn="ctr"/>
            <a:r>
              <a:rPr lang="pl-PL" sz="3200" b="1" dirty="0">
                <a:latin typeface="Arial" panose="020B0604020202020204" pitchFamily="34" charset="0"/>
                <a:cs typeface="Arial" panose="020B0604020202020204" pitchFamily="34" charset="0"/>
              </a:rPr>
              <a:t>PRAWO DO PODJĘCIA PRACY cd.</a:t>
            </a:r>
          </a:p>
        </p:txBody>
      </p:sp>
      <p:sp>
        <p:nvSpPr>
          <p:cNvPr id="3" name="Symbol zastępczy zawartości 2"/>
          <p:cNvSpPr>
            <a:spLocks noGrp="1"/>
          </p:cNvSpPr>
          <p:nvPr>
            <p:ph idx="1"/>
          </p:nvPr>
        </p:nvSpPr>
        <p:spPr>
          <a:xfrm>
            <a:off x="83127" y="935017"/>
            <a:ext cx="12108873" cy="5265056"/>
          </a:xfrm>
        </p:spPr>
        <p:txBody>
          <a:bodyPr>
            <a:noAutofit/>
          </a:bodyPr>
          <a:lstStyle/>
          <a:p>
            <a:pPr marL="0" indent="0">
              <a:spcBef>
                <a:spcPts val="600"/>
              </a:spcBef>
              <a:spcAft>
                <a:spcPts val="600"/>
              </a:spcAft>
              <a:buNone/>
            </a:pPr>
            <a:r>
              <a:rPr lang="pl-PL" sz="2600" dirty="0">
                <a:latin typeface="Arial" panose="020B0604020202020204" pitchFamily="34" charset="0"/>
                <a:cs typeface="Arial" panose="020B0604020202020204" pitchFamily="34" charset="0"/>
              </a:rPr>
              <a:t>W powiadomieniu PUP – przekazywanym za pośrednictwem systemu teleinformatycznego: praca.gov.pl – podmiot powierzający wykonywanie </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pracy obywatelowi Ukrainy podaje: </a:t>
            </a:r>
          </a:p>
          <a:p>
            <a:pPr lvl="0">
              <a:spcBef>
                <a:spcPts val="600"/>
              </a:spcBef>
              <a:spcAft>
                <a:spcPts val="600"/>
              </a:spcAft>
            </a:pPr>
            <a:r>
              <a:rPr lang="pl-PL" sz="2600" dirty="0">
                <a:latin typeface="Arial" panose="020B0604020202020204" pitchFamily="34" charset="0"/>
                <a:cs typeface="Arial" panose="020B0604020202020204" pitchFamily="34" charset="0"/>
              </a:rPr>
              <a:t>informacje dotyczące podmiotu powierzającego wykonywanie pracy obywatelowi Ukrainy;</a:t>
            </a:r>
          </a:p>
          <a:p>
            <a:pPr>
              <a:spcBef>
                <a:spcPts val="600"/>
              </a:spcBef>
              <a:spcAft>
                <a:spcPts val="600"/>
              </a:spcAft>
            </a:pPr>
            <a:r>
              <a:rPr lang="pl-PL" sz="2600" dirty="0">
                <a:latin typeface="Arial" panose="020B0604020202020204" pitchFamily="34" charset="0"/>
                <a:cs typeface="Arial" panose="020B0604020202020204" pitchFamily="34" charset="0"/>
              </a:rPr>
              <a:t>dane osobowe obywatela Ukrainy: </a:t>
            </a:r>
          </a:p>
          <a:p>
            <a:pPr lvl="0">
              <a:spcBef>
                <a:spcPts val="600"/>
              </a:spcBef>
              <a:spcAft>
                <a:spcPts val="600"/>
              </a:spcAft>
            </a:pPr>
            <a:r>
              <a:rPr lang="pl-PL" sz="2600" b="1" dirty="0">
                <a:latin typeface="Arial" panose="020B0604020202020204" pitchFamily="34" charset="0"/>
                <a:cs typeface="Arial" panose="020B0604020202020204" pitchFamily="34" charset="0"/>
              </a:rPr>
              <a:t>rodzaj umowy</a:t>
            </a:r>
            <a:r>
              <a:rPr lang="pl-PL" sz="2600" dirty="0">
                <a:latin typeface="Arial" panose="020B0604020202020204" pitchFamily="34" charset="0"/>
                <a:cs typeface="Arial" panose="020B0604020202020204" pitchFamily="34" charset="0"/>
              </a:rPr>
              <a:t> pomiędzy podmiotem powierzającym wykonywanie pracy </a:t>
            </a:r>
            <a:br>
              <a:rPr lang="pl-PL" sz="2600"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a obywatelem Ukrainy; </a:t>
            </a:r>
          </a:p>
          <a:p>
            <a:pPr lvl="0">
              <a:spcBef>
                <a:spcPts val="600"/>
              </a:spcBef>
              <a:spcAft>
                <a:spcPts val="600"/>
              </a:spcAft>
            </a:pPr>
            <a:r>
              <a:rPr lang="pl-PL" sz="2600" b="1" dirty="0">
                <a:latin typeface="Arial" panose="020B0604020202020204" pitchFamily="34" charset="0"/>
                <a:cs typeface="Arial" panose="020B0604020202020204" pitchFamily="34" charset="0"/>
              </a:rPr>
              <a:t>stanowisko </a:t>
            </a:r>
            <a:r>
              <a:rPr lang="pl-PL" sz="2600" dirty="0">
                <a:latin typeface="Arial" panose="020B0604020202020204" pitchFamily="34" charset="0"/>
                <a:cs typeface="Arial" panose="020B0604020202020204" pitchFamily="34" charset="0"/>
              </a:rPr>
              <a:t>lub rodzaj wykonywanej pracy; </a:t>
            </a:r>
          </a:p>
          <a:p>
            <a:pPr lvl="0">
              <a:spcBef>
                <a:spcPts val="600"/>
              </a:spcBef>
              <a:spcAft>
                <a:spcPts val="600"/>
              </a:spcAft>
            </a:pPr>
            <a:r>
              <a:rPr lang="pl-PL" sz="2600" b="1" dirty="0">
                <a:latin typeface="Arial" panose="020B0604020202020204" pitchFamily="34" charset="0"/>
                <a:cs typeface="Arial" panose="020B0604020202020204" pitchFamily="34" charset="0"/>
              </a:rPr>
              <a:t>miejsce </a:t>
            </a:r>
            <a:r>
              <a:rPr lang="pl-PL" sz="2600" dirty="0">
                <a:latin typeface="Arial" panose="020B0604020202020204" pitchFamily="34" charset="0"/>
                <a:cs typeface="Arial" panose="020B0604020202020204" pitchFamily="34" charset="0"/>
              </a:rPr>
              <a:t>wykonywanej pracy;</a:t>
            </a:r>
          </a:p>
          <a:p>
            <a:pPr>
              <a:spcBef>
                <a:spcPts val="600"/>
              </a:spcBef>
              <a:spcAft>
                <a:spcPts val="600"/>
              </a:spcAft>
            </a:pPr>
            <a:r>
              <a:rPr lang="pl-PL" sz="2600" b="1" u="sng" dirty="0">
                <a:latin typeface="Arial" panose="020B0604020202020204" pitchFamily="34" charset="0"/>
                <a:cs typeface="Arial" panose="020B0604020202020204" pitchFamily="34" charset="0"/>
              </a:rPr>
              <a:t>miesięczną lub godzinową stawkę wynagrodzenia</a:t>
            </a:r>
            <a:r>
              <a:rPr lang="pl-PL" sz="2600" b="1" dirty="0">
                <a:latin typeface="Arial" panose="020B0604020202020204" pitchFamily="34" charset="0"/>
                <a:cs typeface="Arial" panose="020B0604020202020204" pitchFamily="34" charset="0"/>
              </a:rPr>
              <a:t>;</a:t>
            </a:r>
          </a:p>
          <a:p>
            <a:pPr>
              <a:spcBef>
                <a:spcPts val="600"/>
              </a:spcBef>
              <a:spcAft>
                <a:spcPts val="600"/>
              </a:spcAft>
            </a:pPr>
            <a:r>
              <a:rPr lang="pl-PL" sz="2600" b="1" u="sng" dirty="0">
                <a:latin typeface="Arial" panose="020B0604020202020204" pitchFamily="34" charset="0"/>
                <a:cs typeface="Arial" panose="020B0604020202020204" pitchFamily="34" charset="0"/>
              </a:rPr>
              <a:t>wymiar czasu pracy lub liczbę godzin pracy </a:t>
            </a:r>
            <a:r>
              <a:rPr lang="pl-PL" sz="2600" u="sng" dirty="0">
                <a:latin typeface="Arial" panose="020B0604020202020204" pitchFamily="34" charset="0"/>
                <a:cs typeface="Arial" panose="020B0604020202020204" pitchFamily="34" charset="0"/>
              </a:rPr>
              <a:t>w tygodniu lub w miesiącu</a:t>
            </a:r>
          </a:p>
          <a:p>
            <a:pPr marL="0" indent="0">
              <a:spcBef>
                <a:spcPts val="600"/>
              </a:spcBef>
              <a:spcAft>
                <a:spcPts val="600"/>
              </a:spcAft>
              <a:buNone/>
            </a:pPr>
            <a:r>
              <a:rPr lang="pl-PL" sz="2400" i="1" dirty="0">
                <a:latin typeface="Arial" panose="020B0604020202020204" pitchFamily="34" charset="0"/>
                <a:cs typeface="Arial" panose="020B0604020202020204" pitchFamily="34" charset="0"/>
              </a:rPr>
              <a:t>(art. 22 ust. 3)</a:t>
            </a:r>
          </a:p>
          <a:p>
            <a:pPr lvl="0">
              <a:spcBef>
                <a:spcPts val="600"/>
              </a:spcBef>
              <a:spcAft>
                <a:spcPts val="600"/>
              </a:spcAft>
            </a:pPr>
            <a:endParaRPr lang="pl-PL" sz="2600" dirty="0">
              <a:latin typeface="Arial" panose="020B0604020202020204" pitchFamily="34" charset="0"/>
              <a:cs typeface="Arial" panose="020B0604020202020204" pitchFamily="34" charset="0"/>
            </a:endParaRPr>
          </a:p>
          <a:p>
            <a:pPr marL="0" indent="0">
              <a:lnSpc>
                <a:spcPct val="150000"/>
              </a:lnSpc>
              <a:buNone/>
            </a:pPr>
            <a:endParaRPr lang="pl-PL" sz="2000" dirty="0">
              <a:latin typeface="Arial" panose="020B0604020202020204" pitchFamily="34" charset="0"/>
              <a:cs typeface="Arial" panose="020B0604020202020204" pitchFamily="34" charset="0"/>
            </a:endParaRPr>
          </a:p>
          <a:p>
            <a:pPr marL="0" indent="0">
              <a:lnSpc>
                <a:spcPct val="150000"/>
              </a:lnSpc>
              <a:buNone/>
            </a:pPr>
            <a:r>
              <a:rPr lang="pl-PL" sz="2000" i="1" dirty="0">
                <a:latin typeface="Arial" panose="020B0604020202020204" pitchFamily="34" charset="0"/>
                <a:cs typeface="Arial" panose="020B0604020202020204" pitchFamily="34" charset="0"/>
              </a:rPr>
              <a:t>(art. 22 ust. 1)</a:t>
            </a:r>
          </a:p>
          <a:p>
            <a:pPr marL="0" indent="0">
              <a:lnSpc>
                <a:spcPct val="114000"/>
              </a:lnSpc>
              <a:spcBef>
                <a:spcPts val="600"/>
              </a:spcBef>
              <a:buNone/>
            </a:pPr>
            <a:endParaRPr lang="pl-PL" sz="1400"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298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75853" y="-76087"/>
            <a:ext cx="10418619" cy="1486501"/>
          </a:xfrm>
        </p:spPr>
        <p:txBody>
          <a:bodyPr>
            <a:normAutofit/>
          </a:bodyPr>
          <a:lstStyle/>
          <a:p>
            <a:pPr algn="ctr"/>
            <a:r>
              <a:rPr lang="pl-PL" sz="3000" b="1" dirty="0">
                <a:latin typeface="Arial" panose="020B0604020202020204" pitchFamily="34" charset="0"/>
                <a:cs typeface="Arial" panose="020B0604020202020204" pitchFamily="34" charset="0"/>
              </a:rPr>
              <a:t>Czy należy dokonać powiadomienia przy zawieraniu </a:t>
            </a:r>
            <a:r>
              <a:rPr lang="pl-PL" sz="3000" b="1" dirty="0">
                <a:highlight>
                  <a:srgbClr val="FFFF00"/>
                </a:highlight>
                <a:latin typeface="Arial" panose="020B0604020202020204" pitchFamily="34" charset="0"/>
                <a:cs typeface="Arial" panose="020B0604020202020204" pitchFamily="34" charset="0"/>
              </a:rPr>
              <a:t>kolejnej umowy z tym samym cudzoziemcem?</a:t>
            </a:r>
          </a:p>
        </p:txBody>
      </p:sp>
      <p:sp>
        <p:nvSpPr>
          <p:cNvPr id="3" name="Symbol zastępczy zawartości 2"/>
          <p:cNvSpPr>
            <a:spLocks noGrp="1"/>
          </p:cNvSpPr>
          <p:nvPr>
            <p:ph idx="1"/>
          </p:nvPr>
        </p:nvSpPr>
        <p:spPr>
          <a:xfrm>
            <a:off x="244763" y="1690252"/>
            <a:ext cx="11702473" cy="5597237"/>
          </a:xfrm>
        </p:spPr>
        <p:txBody>
          <a:bodyPr>
            <a:noAutofit/>
          </a:bodyPr>
          <a:lstStyle/>
          <a:p>
            <a:pPr>
              <a:lnSpc>
                <a:spcPct val="150000"/>
              </a:lnSpc>
              <a:spcBef>
                <a:spcPts val="60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Zgodnie </a:t>
            </a:r>
            <a:r>
              <a:rPr lang="pl-PL" sz="2400" b="1" dirty="0">
                <a:latin typeface="Arial" panose="020B0604020202020204" pitchFamily="34" charset="0"/>
                <a:cs typeface="Arial" panose="020B0604020202020204" pitchFamily="34" charset="0"/>
              </a:rPr>
              <a:t>ze stanowiskiem Departamentu Rynku Pracy w Ministerstwie Rodziny i Polityki Społecznej, </a:t>
            </a:r>
            <a:r>
              <a:rPr lang="pl-PL" sz="2400" dirty="0">
                <a:highlight>
                  <a:srgbClr val="FFFF00"/>
                </a:highlight>
                <a:latin typeface="Arial" panose="020B0604020202020204" pitchFamily="34" charset="0"/>
                <a:cs typeface="Arial" panose="020B0604020202020204" pitchFamily="34" charset="0"/>
              </a:rPr>
              <a:t>w razie kontynuacji pracy cudzoziemca </a:t>
            </a:r>
            <a:br>
              <a:rPr lang="pl-PL" sz="2400" dirty="0">
                <a:highlight>
                  <a:srgbClr val="FFFF00"/>
                </a:highlight>
                <a:latin typeface="Arial" panose="020B0604020202020204" pitchFamily="34" charset="0"/>
                <a:cs typeface="Arial" panose="020B0604020202020204" pitchFamily="34" charset="0"/>
              </a:rPr>
            </a:br>
            <a:r>
              <a:rPr lang="pl-PL" sz="2400" dirty="0">
                <a:highlight>
                  <a:srgbClr val="FFFF00"/>
                </a:highlight>
                <a:latin typeface="Arial" panose="020B0604020202020204" pitchFamily="34" charset="0"/>
                <a:cs typeface="Arial" panose="020B0604020202020204" pitchFamily="34" charset="0"/>
              </a:rPr>
              <a:t>na podstawie kolejnych umów wystarczy jednokrotne powiadomienie </a:t>
            </a:r>
            <a:br>
              <a:rPr lang="pl-PL" sz="2400" dirty="0">
                <a:highlight>
                  <a:srgbClr val="FFFF00"/>
                </a:highlight>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 w terminie 14 dni od podjęcia pracy na podstawie pierwszej z zawartych umów. </a:t>
            </a:r>
          </a:p>
          <a:p>
            <a:pPr>
              <a:lnSpc>
                <a:spcPct val="150000"/>
              </a:lnSpc>
              <a:spcBef>
                <a:spcPts val="600"/>
              </a:spcBef>
              <a:spcAft>
                <a:spcPts val="600"/>
              </a:spcAft>
              <a:buFont typeface="Wingdings" panose="05000000000000000000" pitchFamily="2" charset="2"/>
              <a:buChar char="q"/>
            </a:pPr>
            <a:r>
              <a:rPr lang="pl-PL" sz="2400" b="1" dirty="0">
                <a:latin typeface="Arial" panose="020B0604020202020204" pitchFamily="34" charset="0"/>
                <a:cs typeface="Arial" panose="020B0604020202020204" pitchFamily="34" charset="0"/>
              </a:rPr>
              <a:t>Nie dotyczy to przypadku, </a:t>
            </a:r>
            <a:r>
              <a:rPr lang="pl-PL" sz="2400" dirty="0">
                <a:latin typeface="Arial" panose="020B0604020202020204" pitchFamily="34" charset="0"/>
                <a:cs typeface="Arial" panose="020B0604020202020204" pitchFamily="34" charset="0"/>
              </a:rPr>
              <a:t>w którym cudzoziemiec </a:t>
            </a:r>
            <a:r>
              <a:rPr lang="pl-PL" sz="2400" dirty="0">
                <a:highlight>
                  <a:srgbClr val="FFFF00"/>
                </a:highlight>
                <a:latin typeface="Arial" panose="020B0604020202020204" pitchFamily="34" charset="0"/>
                <a:cs typeface="Arial" panose="020B0604020202020204" pitchFamily="34" charset="0"/>
              </a:rPr>
              <a:t>zakończył pracę, po czym podjął ją ponownie w tym samym podmiocie po pewnym czasie – wówczas </a:t>
            </a:r>
            <a:r>
              <a:rPr lang="pl-PL" sz="2400" b="1" dirty="0">
                <a:highlight>
                  <a:srgbClr val="FFFF00"/>
                </a:highlight>
                <a:latin typeface="Arial" panose="020B0604020202020204" pitchFamily="34" charset="0"/>
                <a:cs typeface="Arial" panose="020B0604020202020204" pitchFamily="34" charset="0"/>
              </a:rPr>
              <a:t>wymagane jest ponowne powiadomienie.</a:t>
            </a:r>
            <a:endParaRPr lang="pl-PL" sz="1800" b="1" dirty="0">
              <a:effectLst/>
              <a:highlight>
                <a:srgbClr val="FFFF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26756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92726" y="-122269"/>
            <a:ext cx="10418619" cy="1486501"/>
          </a:xfrm>
        </p:spPr>
        <p:txBody>
          <a:bodyPr>
            <a:normAutofit/>
          </a:bodyPr>
          <a:lstStyle/>
          <a:p>
            <a:pPr algn="ctr"/>
            <a:r>
              <a:rPr lang="pl-PL" sz="3000" b="1" dirty="0">
                <a:latin typeface="Arial" panose="020B0604020202020204" pitchFamily="34" charset="0"/>
                <a:cs typeface="Arial" panose="020B0604020202020204" pitchFamily="34" charset="0"/>
              </a:rPr>
              <a:t>Otwarcie polskiego rynku pracy dla obywateli Ukrainy</a:t>
            </a:r>
          </a:p>
        </p:txBody>
      </p:sp>
      <p:sp>
        <p:nvSpPr>
          <p:cNvPr id="3" name="Symbol zastępczy zawartości 2"/>
          <p:cNvSpPr>
            <a:spLocks noGrp="1"/>
          </p:cNvSpPr>
          <p:nvPr>
            <p:ph idx="1"/>
          </p:nvPr>
        </p:nvSpPr>
        <p:spPr>
          <a:xfrm>
            <a:off x="152400" y="1043707"/>
            <a:ext cx="11887200" cy="5597237"/>
          </a:xfrm>
        </p:spPr>
        <p:txBody>
          <a:bodyPr>
            <a:noAutofit/>
          </a:bodyPr>
          <a:lstStyle/>
          <a:p>
            <a:pPr marL="0" indent="0">
              <a:lnSpc>
                <a:spcPct val="100000"/>
              </a:lnSpc>
              <a:spcBef>
                <a:spcPts val="600"/>
              </a:spcBef>
              <a:spcAft>
                <a:spcPts val="600"/>
              </a:spcAft>
              <a:buNone/>
            </a:pPr>
            <a:r>
              <a:rPr lang="pl-PL" sz="2400" i="1" dirty="0">
                <a:latin typeface="Arial" panose="020B0604020202020204" pitchFamily="34" charset="0"/>
                <a:cs typeface="Arial" panose="020B0604020202020204" pitchFamily="34" charset="0"/>
              </a:rPr>
              <a:t>Art. 22 ust. 1 ustawy o pomocy obywatelom Ukrainy</a:t>
            </a:r>
            <a:r>
              <a:rPr lang="pl-PL" sz="2400" dirty="0">
                <a:latin typeface="Arial" panose="020B0604020202020204" pitchFamily="34" charset="0"/>
                <a:cs typeface="Arial" panose="020B0604020202020204" pitchFamily="34" charset="0"/>
              </a:rPr>
              <a:t> wyróżnia </a:t>
            </a:r>
            <a:r>
              <a:rPr lang="pl-PL" sz="2400" b="1" dirty="0">
                <a:latin typeface="Arial" panose="020B0604020202020204" pitchFamily="34" charset="0"/>
                <a:cs typeface="Arial" panose="020B0604020202020204" pitchFamily="34" charset="0"/>
              </a:rPr>
              <a:t>dwie grupy</a:t>
            </a:r>
            <a:r>
              <a:rPr lang="pl-PL" sz="2400" dirty="0">
                <a:latin typeface="Arial" panose="020B0604020202020204" pitchFamily="34" charset="0"/>
                <a:cs typeface="Arial" panose="020B0604020202020204" pitchFamily="34" charset="0"/>
              </a:rPr>
              <a:t> obywateli tego państwa uprawnionych do wykonywania pracy na terytorium RP </a:t>
            </a:r>
            <a:r>
              <a:rPr lang="pl-PL" sz="2400" b="1" dirty="0">
                <a:latin typeface="Arial" panose="020B0604020202020204" pitchFamily="34" charset="0"/>
                <a:cs typeface="Arial" panose="020B0604020202020204" pitchFamily="34" charset="0"/>
              </a:rPr>
              <a:t>bez konieczności posiadania zezwolenia na pracę lub oświadczenia</a:t>
            </a:r>
            <a:r>
              <a:rPr lang="pl-PL" sz="2400" dirty="0">
                <a:latin typeface="Arial" panose="020B0604020202020204" pitchFamily="34" charset="0"/>
                <a:cs typeface="Arial" panose="020B0604020202020204" pitchFamily="34" charset="0"/>
              </a:rPr>
              <a:t> o powierzeniu wykonywania pracy cudzoziemcowi – na podstawie powiadomienia powiatowego urzędu pracy:</a:t>
            </a:r>
          </a:p>
          <a:p>
            <a:pPr lvl="0">
              <a:lnSpc>
                <a:spcPct val="100000"/>
              </a:lnSpc>
              <a:spcBef>
                <a:spcPts val="600"/>
              </a:spcBef>
              <a:spcAft>
                <a:spcPts val="600"/>
              </a:spcAft>
            </a:pPr>
            <a:r>
              <a:rPr lang="pl-PL" sz="2400" b="1" dirty="0">
                <a:latin typeface="Arial" panose="020B0604020202020204" pitchFamily="34" charset="0"/>
                <a:cs typeface="Arial" panose="020B0604020202020204" pitchFamily="34" charset="0"/>
              </a:rPr>
              <a:t>grupa pierwsza</a:t>
            </a:r>
            <a:r>
              <a:rPr lang="pl-PL" sz="2400" dirty="0">
                <a:latin typeface="Arial" panose="020B0604020202020204" pitchFamily="34" charset="0"/>
                <a:cs typeface="Arial" panose="020B0604020202020204" pitchFamily="34" charset="0"/>
              </a:rPr>
              <a:t> – w </a:t>
            </a:r>
            <a:r>
              <a:rPr lang="pl-PL" sz="2400" i="1" dirty="0">
                <a:latin typeface="Arial" panose="020B0604020202020204" pitchFamily="34" charset="0"/>
                <a:cs typeface="Arial" panose="020B0604020202020204" pitchFamily="34" charset="0"/>
              </a:rPr>
              <a:t>art. 22 ust. 1 </a:t>
            </a:r>
            <a:r>
              <a:rPr lang="pl-PL" sz="2400" b="1" i="1" dirty="0">
                <a:highlight>
                  <a:srgbClr val="FFFF00"/>
                </a:highlight>
                <a:latin typeface="Arial" panose="020B0604020202020204" pitchFamily="34" charset="0"/>
                <a:cs typeface="Arial" panose="020B0604020202020204" pitchFamily="34" charset="0"/>
              </a:rPr>
              <a:t>pkt 1</a:t>
            </a:r>
            <a:r>
              <a:rPr lang="pl-PL" sz="2400" i="1" dirty="0">
                <a:highlight>
                  <a:srgbClr val="FFFF00"/>
                </a:highlight>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wskazuje się, że prawo do podjęcia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pracy na podstawie powiadomienia PUP mają obywatele Ukrainy, o których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mowa w </a:t>
            </a:r>
            <a:r>
              <a:rPr lang="pl-PL" sz="2400" i="1" dirty="0">
                <a:latin typeface="Arial" panose="020B0604020202020204" pitchFamily="34" charset="0"/>
                <a:cs typeface="Arial" panose="020B0604020202020204" pitchFamily="34" charset="0"/>
              </a:rPr>
              <a:t>art. 2 ust. 1, </a:t>
            </a:r>
            <a:r>
              <a:rPr lang="pl-PL" sz="2400" dirty="0">
                <a:latin typeface="Arial" panose="020B0604020202020204" pitchFamily="34" charset="0"/>
                <a:cs typeface="Arial" panose="020B0604020202020204" pitchFamily="34" charset="0"/>
              </a:rPr>
              <a:t>a zatem przybyli na terytorium Polski z Ukrainy </a:t>
            </a:r>
            <a:br>
              <a:rPr lang="pl-PL" sz="2400"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w związku z działaniami wojennymi</a:t>
            </a:r>
            <a:r>
              <a:rPr lang="pl-PL" sz="2400" dirty="0">
                <a:latin typeface="Arial" panose="020B0604020202020204" pitchFamily="34" charset="0"/>
                <a:cs typeface="Arial" panose="020B0604020202020204" pitchFamily="34" charset="0"/>
              </a:rPr>
              <a:t> prowadzonymi na terytorium tego kraju;</a:t>
            </a:r>
          </a:p>
          <a:p>
            <a:pPr lvl="0">
              <a:lnSpc>
                <a:spcPct val="100000"/>
              </a:lnSpc>
            </a:pPr>
            <a:r>
              <a:rPr lang="pl-PL" sz="2400" b="1" dirty="0">
                <a:latin typeface="Arial" panose="020B0604020202020204" pitchFamily="34" charset="0"/>
                <a:cs typeface="Arial" panose="020B0604020202020204" pitchFamily="34" charset="0"/>
              </a:rPr>
              <a:t>grupa druga</a:t>
            </a:r>
            <a:r>
              <a:rPr lang="pl-PL" sz="2400" dirty="0">
                <a:latin typeface="Arial" panose="020B0604020202020204" pitchFamily="34" charset="0"/>
                <a:cs typeface="Arial" panose="020B0604020202020204" pitchFamily="34" charset="0"/>
              </a:rPr>
              <a:t> – </a:t>
            </a:r>
            <a:r>
              <a:rPr lang="pl-PL" sz="2400" i="1" dirty="0">
                <a:latin typeface="Arial" panose="020B0604020202020204" pitchFamily="34" charset="0"/>
                <a:cs typeface="Arial" panose="020B0604020202020204" pitchFamily="34" charset="0"/>
              </a:rPr>
              <a:t>art. 22 ust. 1 </a:t>
            </a:r>
            <a:r>
              <a:rPr lang="pl-PL" sz="2400" b="1" i="1" dirty="0">
                <a:highlight>
                  <a:srgbClr val="FFFF00"/>
                </a:highlight>
                <a:latin typeface="Arial" panose="020B0604020202020204" pitchFamily="34" charset="0"/>
                <a:cs typeface="Arial" panose="020B0604020202020204" pitchFamily="34" charset="0"/>
              </a:rPr>
              <a:t>pkt 2</a:t>
            </a:r>
            <a:r>
              <a:rPr lang="pl-PL" sz="2400" b="1" i="1"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uprawnia wszystkich obywateli Ukrainy, którzy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już</a:t>
            </a:r>
            <a:r>
              <a:rPr lang="pl-PL" sz="2400" b="1" dirty="0">
                <a:latin typeface="Arial" panose="020B0604020202020204" pitchFamily="34" charset="0"/>
                <a:cs typeface="Arial" panose="020B0604020202020204" pitchFamily="34" charset="0"/>
              </a:rPr>
              <a:t> przebywają na terytorium RP legalnie – niezależnie od tego, kiedy przybyli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do Polski (przed czy po 24 lutego 2022 r.) oraz bez względu na podstawę prawną ich pobytu w Polsce</a:t>
            </a:r>
            <a:r>
              <a:rPr lang="pl-PL" sz="2400" dirty="0">
                <a:latin typeface="Arial" panose="020B0604020202020204" pitchFamily="34" charset="0"/>
                <a:cs typeface="Arial" panose="020B0604020202020204" pitchFamily="34" charset="0"/>
              </a:rPr>
              <a:t> – do podjęcia pracy na podstawie powiadomienia PUP.</a:t>
            </a:r>
          </a:p>
          <a:p>
            <a:pPr marL="0" indent="0">
              <a:lnSpc>
                <a:spcPct val="150000"/>
              </a:lnSpc>
              <a:buNone/>
            </a:pPr>
            <a:endParaRPr lang="pl-PL" sz="1400"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977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D286FD0-5157-4F6F-A0C0-3A318F7F2E34}"/>
              </a:ext>
            </a:extLst>
          </p:cNvPr>
          <p:cNvSpPr>
            <a:spLocks noGrp="1"/>
          </p:cNvSpPr>
          <p:nvPr>
            <p:ph idx="1"/>
          </p:nvPr>
        </p:nvSpPr>
        <p:spPr>
          <a:xfrm>
            <a:off x="838200" y="932155"/>
            <a:ext cx="10515600" cy="5244808"/>
          </a:xfrm>
        </p:spPr>
        <p:txBody>
          <a:bodyPr>
            <a:normAutofit lnSpcReduction="10000"/>
          </a:bodyPr>
          <a:lstStyle/>
          <a:p>
            <a:pPr marL="0" indent="0" algn="just">
              <a:buNone/>
            </a:pPr>
            <a:r>
              <a:rPr lang="pl-PL" dirty="0"/>
              <a:t>W celu zmniejszenia ryzyka nadużywania i obchodzenia przepisów </a:t>
            </a:r>
            <a:br>
              <a:rPr lang="pl-PL" dirty="0"/>
            </a:br>
            <a:r>
              <a:rPr lang="pl-PL" dirty="0"/>
              <a:t>o pracy tymczasowej i agencjach zatrudnienia, w szczególności </a:t>
            </a:r>
            <a:br>
              <a:rPr lang="pl-PL" dirty="0"/>
            </a:br>
            <a:r>
              <a:rPr lang="pl-PL" dirty="0"/>
              <a:t>w zakresie wykorzystywania tzw. outsourcingu pracowniczego, przewiduje się odmowę wydania zezwolenia na pracę, gdy cudzoziemiec na podstawie umowy z pracodawcą wykonywałby pracę na rzecz i pod kierownictwem osoby trzeciej, a nie miałby statusu pracownika tymczasowego zatrudnionego przez agencję pracy tymczasowej, świadczącej swoje usługi na terytorium Rzeczypospolitej Polskiej zgodnie z obwiązującymi przepisami. Osoba trzecia </a:t>
            </a:r>
            <a:br>
              <a:rPr lang="pl-PL" dirty="0"/>
            </a:br>
            <a:r>
              <a:rPr lang="pl-PL" dirty="0"/>
              <a:t>to </a:t>
            </a:r>
            <a:r>
              <a:rPr lang="pl-PL" u="sng" dirty="0">
                <a:hlinkClick r:id="rId2"/>
              </a:rPr>
              <a:t>pracodawca</a:t>
            </a:r>
            <a:r>
              <a:rPr lang="pl-PL" dirty="0">
                <a:hlinkClick r:id="rId2"/>
              </a:rPr>
              <a:t> użytkownik w rozumieniu przepisów o zatrudnianiu pracowników tymczasowych, jak również podmiot korzystający z pracy pracownika udostępnionego przez jego pracodawcę w ramach działalności tego pracodawcy przyporządkowanej w Polskiej Klasyfikacji Działalności klasie 78.30.Z – Pozostała działalność związana </a:t>
            </a:r>
            <a:br>
              <a:rPr lang="pl-PL" dirty="0">
                <a:hlinkClick r:id="rId2"/>
              </a:rPr>
            </a:br>
            <a:r>
              <a:rPr lang="pl-PL" dirty="0">
                <a:hlinkClick r:id="rId2"/>
              </a:rPr>
              <a:t>z udostępnianiem pracowników.</a:t>
            </a:r>
            <a:endParaRPr lang="pl-PL" dirty="0"/>
          </a:p>
        </p:txBody>
      </p:sp>
    </p:spTree>
    <p:extLst>
      <p:ext uri="{BB962C8B-B14F-4D97-AF65-F5344CB8AC3E}">
        <p14:creationId xmlns:p14="http://schemas.microsoft.com/office/powerpoint/2010/main" val="2337927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34110" y="-233106"/>
            <a:ext cx="11176000" cy="1486501"/>
          </a:xfrm>
        </p:spPr>
        <p:txBody>
          <a:bodyPr>
            <a:normAutofit/>
          </a:bodyPr>
          <a:lstStyle/>
          <a:p>
            <a:pPr algn="ctr"/>
            <a:r>
              <a:rPr lang="pl-PL" sz="2900" b="1" dirty="0">
                <a:latin typeface="Arial" panose="020B0604020202020204" pitchFamily="34" charset="0"/>
                <a:cs typeface="Arial" panose="020B0604020202020204" pitchFamily="34" charset="0"/>
              </a:rPr>
              <a:t>Dokumenty quasi pobytowe – </a:t>
            </a:r>
            <a:r>
              <a:rPr lang="pl-PL" sz="2900" b="1" i="1" dirty="0">
                <a:latin typeface="Arial" panose="020B0604020202020204" pitchFamily="34" charset="0"/>
                <a:cs typeface="Arial" panose="020B0604020202020204" pitchFamily="34" charset="0"/>
              </a:rPr>
              <a:t>art. 2 ust. 1 / art. 22 ust. 1 </a:t>
            </a:r>
            <a:r>
              <a:rPr lang="pl-PL" sz="2900" b="1" i="1" dirty="0">
                <a:highlight>
                  <a:srgbClr val="FFFF00"/>
                </a:highlight>
                <a:latin typeface="Arial" panose="020B0604020202020204" pitchFamily="34" charset="0"/>
                <a:cs typeface="Arial" panose="020B0604020202020204" pitchFamily="34" charset="0"/>
              </a:rPr>
              <a:t>pkt 1</a:t>
            </a:r>
            <a:endParaRPr lang="pl-PL" sz="2900" b="1" dirty="0">
              <a:highlight>
                <a:srgbClr val="FFFF00"/>
              </a:highlight>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52400" y="849744"/>
            <a:ext cx="11887200" cy="5405746"/>
          </a:xfrm>
        </p:spPr>
        <p:txBody>
          <a:bodyPr>
            <a:noAutofit/>
          </a:bodyPr>
          <a:lstStyle/>
          <a:p>
            <a:pPr>
              <a:lnSpc>
                <a:spcPct val="150000"/>
              </a:lnSpc>
              <a:buFont typeface="Wingdings" panose="05000000000000000000" pitchFamily="2" charset="2"/>
              <a:buChar char="q"/>
            </a:pPr>
            <a:r>
              <a:rPr lang="pl-PL" sz="2200" dirty="0">
                <a:latin typeface="Arial" panose="020B0604020202020204" pitchFamily="34" charset="0"/>
                <a:cs typeface="Arial" panose="020B0604020202020204" pitchFamily="34" charset="0"/>
              </a:rPr>
              <a:t>Podmiot powierzający pracę powinien żądać od obywatela Ukrainy pracodawca przede wszystkim </a:t>
            </a:r>
            <a:r>
              <a:rPr lang="pl-PL" sz="2200" b="1" dirty="0">
                <a:latin typeface="Arial" panose="020B0604020202020204" pitchFamily="34" charset="0"/>
                <a:cs typeface="Arial" panose="020B0604020202020204" pitchFamily="34" charset="0"/>
              </a:rPr>
              <a:t>dokumentu stwierdzającego tożsamość</a:t>
            </a:r>
            <a:r>
              <a:rPr lang="pl-PL" sz="2200" dirty="0">
                <a:latin typeface="Arial" panose="020B0604020202020204" pitchFamily="34" charset="0"/>
                <a:cs typeface="Arial" panose="020B0604020202020204" pitchFamily="34" charset="0"/>
              </a:rPr>
              <a:t> – może to być np. paszport lub ewentualnie ukraiński dowód osobisty (tzw. wewnętrzny paszport ukraiński). </a:t>
            </a:r>
          </a:p>
          <a:p>
            <a:pPr>
              <a:lnSpc>
                <a:spcPct val="150000"/>
              </a:lnSpc>
              <a:buFont typeface="Wingdings" panose="05000000000000000000" pitchFamily="2" charset="2"/>
              <a:buChar char="q"/>
            </a:pPr>
            <a:r>
              <a:rPr lang="pl-PL" sz="2200" dirty="0">
                <a:latin typeface="Arial" panose="020B0604020202020204" pitchFamily="34" charset="0"/>
                <a:cs typeface="Arial" panose="020B0604020202020204" pitchFamily="34" charset="0"/>
              </a:rPr>
              <a:t>Jeżeli obywatel Ukrainy nie posiada żadnego dokumentu potwierdzającego tożsamość, powinien on wystąpić do ukraińskiej placówki dyplomatycznej na terytorium Polski (ambasady, konsulatu) o wydanie dokumentu potwierdzającego tożsamość i obywatelstwo. </a:t>
            </a:r>
          </a:p>
          <a:p>
            <a:pPr>
              <a:lnSpc>
                <a:spcPct val="150000"/>
              </a:lnSpc>
              <a:buFont typeface="Wingdings" panose="05000000000000000000" pitchFamily="2" charset="2"/>
              <a:buChar char="q"/>
            </a:pPr>
            <a:r>
              <a:rPr lang="pl-PL" sz="2200" dirty="0">
                <a:latin typeface="Arial" panose="020B0604020202020204" pitchFamily="34" charset="0"/>
                <a:cs typeface="Arial" panose="020B0604020202020204" pitchFamily="34" charset="0"/>
              </a:rPr>
              <a:t>Oprócz dokumentu stwierdzającego tożsamość – co do zasady – podmiot powierzający pracę powinien również żądać od obywatela Ukrainy </a:t>
            </a:r>
            <a:r>
              <a:rPr lang="pl-PL" sz="2200" b="1" dirty="0">
                <a:latin typeface="Arial" panose="020B0604020202020204" pitchFamily="34" charset="0"/>
                <a:cs typeface="Arial" panose="020B0604020202020204" pitchFamily="34" charset="0"/>
              </a:rPr>
              <a:t>dokumentu pobytowego</a:t>
            </a:r>
            <a:r>
              <a:rPr lang="pl-PL" sz="2200" dirty="0">
                <a:latin typeface="Arial" panose="020B0604020202020204" pitchFamily="34" charset="0"/>
                <a:cs typeface="Arial" panose="020B0604020202020204" pitchFamily="34" charset="0"/>
              </a:rPr>
              <a:t>.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Jednakże w szczególnych okolicznościach wywołanych działaniami wojennymi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na terytorium Ukrainy wielu obywateli tego państwa przybywających do Polski </a:t>
            </a:r>
            <a:br>
              <a:rPr lang="pl-PL" sz="2200" dirty="0">
                <a:latin typeface="Arial" panose="020B0604020202020204" pitchFamily="34" charset="0"/>
                <a:cs typeface="Arial" panose="020B0604020202020204" pitchFamily="34" charset="0"/>
              </a:rPr>
            </a:br>
            <a:r>
              <a:rPr lang="pl-PL" sz="2200" b="1" dirty="0">
                <a:latin typeface="Arial" panose="020B0604020202020204" pitchFamily="34" charset="0"/>
                <a:cs typeface="Arial" panose="020B0604020202020204" pitchFamily="34" charset="0"/>
              </a:rPr>
              <a:t>nie dysponuje dokumentami pobytowymi w ścisłym znaczeniu. </a:t>
            </a:r>
            <a:endParaRPr lang="pl-PL" sz="2200" b="1"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585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072" y="-149978"/>
            <a:ext cx="11139055" cy="1486501"/>
          </a:xfrm>
        </p:spPr>
        <p:txBody>
          <a:bodyPr>
            <a:normAutofit/>
          </a:bodyPr>
          <a:lstStyle/>
          <a:p>
            <a:pPr algn="ctr"/>
            <a:r>
              <a:rPr lang="pl-PL" sz="2800" b="1" dirty="0">
                <a:latin typeface="Arial" panose="020B0604020202020204" pitchFamily="34" charset="0"/>
                <a:cs typeface="Arial" panose="020B0604020202020204" pitchFamily="34" charset="0"/>
              </a:rPr>
              <a:t>Dokumenty quasi pobytowe – </a:t>
            </a:r>
            <a:r>
              <a:rPr lang="pl-PL" sz="2800" b="1" i="1" dirty="0">
                <a:latin typeface="Arial" panose="020B0604020202020204" pitchFamily="34" charset="0"/>
                <a:cs typeface="Arial" panose="020B0604020202020204" pitchFamily="34" charset="0"/>
              </a:rPr>
              <a:t>art. 2 ust. 1 / art. 22 ust. 1 </a:t>
            </a:r>
            <a:r>
              <a:rPr lang="pl-PL" sz="2800" b="1" i="1" dirty="0">
                <a:highlight>
                  <a:srgbClr val="FFFF00"/>
                </a:highlight>
                <a:latin typeface="Arial" panose="020B0604020202020204" pitchFamily="34" charset="0"/>
                <a:cs typeface="Arial" panose="020B0604020202020204" pitchFamily="34" charset="0"/>
              </a:rPr>
              <a:t>pkt 1</a:t>
            </a:r>
            <a:r>
              <a:rPr lang="pl-PL" sz="2800" b="1" i="1" dirty="0">
                <a:latin typeface="Arial" panose="020B0604020202020204" pitchFamily="34" charset="0"/>
                <a:cs typeface="Arial" panose="020B0604020202020204" pitchFamily="34" charset="0"/>
              </a:rPr>
              <a:t> cd.</a:t>
            </a:r>
          </a:p>
        </p:txBody>
      </p:sp>
      <p:sp>
        <p:nvSpPr>
          <p:cNvPr id="3" name="Symbol zastępczy zawartości 2"/>
          <p:cNvSpPr>
            <a:spLocks noGrp="1"/>
          </p:cNvSpPr>
          <p:nvPr>
            <p:ph idx="1"/>
          </p:nvPr>
        </p:nvSpPr>
        <p:spPr>
          <a:xfrm>
            <a:off x="152400" y="942108"/>
            <a:ext cx="11887200" cy="5405746"/>
          </a:xfrm>
        </p:spPr>
        <p:txBody>
          <a:bodyPr>
            <a:noAutofit/>
          </a:bodyPr>
          <a:lstStyle/>
          <a:p>
            <a:pPr>
              <a:lnSpc>
                <a:spcPct val="150000"/>
              </a:lnSpc>
              <a:spcBef>
                <a:spcPts val="60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Warto zwrócić uwagę na </a:t>
            </a:r>
            <a:r>
              <a:rPr lang="pl-PL" sz="2400" b="1" i="1" dirty="0">
                <a:latin typeface="Arial" panose="020B0604020202020204" pitchFamily="34" charset="0"/>
                <a:cs typeface="Arial" panose="020B0604020202020204" pitchFamily="34" charset="0"/>
              </a:rPr>
              <a:t>art. 3 ust. 1</a:t>
            </a:r>
            <a:r>
              <a:rPr lang="pl-PL" sz="2400" i="1" dirty="0">
                <a:latin typeface="Arial" panose="020B0604020202020204" pitchFamily="34" charset="0"/>
                <a:cs typeface="Arial" panose="020B0604020202020204" pitchFamily="34" charset="0"/>
              </a:rPr>
              <a:t> ustawy o pomocy obywatelom Ukrainy</a:t>
            </a:r>
            <a:r>
              <a:rPr lang="pl-PL" sz="2400" dirty="0">
                <a:latin typeface="Arial" panose="020B0604020202020204" pitchFamily="34" charset="0"/>
                <a:cs typeface="Arial" panose="020B0604020202020204" pitchFamily="34" charset="0"/>
              </a:rPr>
              <a:t>, stanowiący , że – w przypadku gdy wjazd na terytorium RP obywatela Ukrainy,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który przybył do Polski z terytorium Ukrainy w związku z działaniami wojennymi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na terytorium tego państwa, </a:t>
            </a:r>
            <a:r>
              <a:rPr lang="pl-PL" sz="2400" b="1" dirty="0">
                <a:latin typeface="Arial" panose="020B0604020202020204" pitchFamily="34" charset="0"/>
                <a:cs typeface="Arial" panose="020B0604020202020204" pitchFamily="34" charset="0"/>
              </a:rPr>
              <a:t>nie został zarejestrowany</a:t>
            </a:r>
            <a:r>
              <a:rPr lang="pl-PL" sz="2400" dirty="0">
                <a:latin typeface="Arial" panose="020B0604020202020204" pitchFamily="34" charset="0"/>
                <a:cs typeface="Arial" panose="020B0604020202020204" pitchFamily="34" charset="0"/>
              </a:rPr>
              <a:t> przez komendanta placówki Straży Granicznej </a:t>
            </a:r>
            <a:r>
              <a:rPr lang="pl-PL" sz="2400" b="1" dirty="0">
                <a:latin typeface="Arial" panose="020B0604020202020204" pitchFamily="34" charset="0"/>
                <a:cs typeface="Arial" panose="020B0604020202020204" pitchFamily="34" charset="0"/>
              </a:rPr>
              <a:t>podczas kontroli granicznej</a:t>
            </a:r>
            <a:r>
              <a:rPr lang="pl-PL" sz="2400" dirty="0">
                <a:latin typeface="Arial" panose="020B0604020202020204" pitchFamily="34" charset="0"/>
                <a:cs typeface="Arial" panose="020B0604020202020204" pitchFamily="34" charset="0"/>
              </a:rPr>
              <a:t>, Komendant Główny Straży Granicznej rejestruje pobyt obywatela Ukrainy na terytorium RP, </a:t>
            </a:r>
            <a:r>
              <a:rPr lang="pl-PL" sz="2400" b="1" dirty="0">
                <a:latin typeface="Arial" panose="020B0604020202020204" pitchFamily="34" charset="0"/>
                <a:cs typeface="Arial" panose="020B0604020202020204" pitchFamily="34" charset="0"/>
              </a:rPr>
              <a:t>na jego wniosek</a:t>
            </a:r>
            <a:r>
              <a:rPr lang="pl-PL" sz="2400" dirty="0">
                <a:latin typeface="Arial" panose="020B0604020202020204" pitchFamily="34" charset="0"/>
                <a:cs typeface="Arial" panose="020B0604020202020204" pitchFamily="34" charset="0"/>
              </a:rPr>
              <a:t>, złożony </a:t>
            </a:r>
            <a:r>
              <a:rPr lang="pl-PL" sz="2400" b="1" dirty="0">
                <a:latin typeface="Arial" panose="020B0604020202020204" pitchFamily="34" charset="0"/>
                <a:cs typeface="Arial" panose="020B0604020202020204" pitchFamily="34" charset="0"/>
              </a:rPr>
              <a:t>nie później niż 90 dni od dnia wjazdu </a:t>
            </a:r>
            <a:r>
              <a:rPr lang="pl-PL" sz="2400" dirty="0">
                <a:latin typeface="Arial" panose="020B0604020202020204" pitchFamily="34" charset="0"/>
                <a:cs typeface="Arial" panose="020B0604020202020204" pitchFamily="34" charset="0"/>
              </a:rPr>
              <a:t>do Polski </a:t>
            </a:r>
            <a:r>
              <a:rPr lang="pl-PL" sz="2400" i="1" dirty="0">
                <a:latin typeface="Arial" panose="020B0604020202020204" pitchFamily="34" charset="0"/>
                <a:cs typeface="Arial" panose="020B0604020202020204" pitchFamily="34" charset="0"/>
              </a:rPr>
              <a:t>(art. 3 ust. 2</a:t>
            </a:r>
            <a:r>
              <a:rPr lang="pl-PL" sz="2400" dirty="0">
                <a:latin typeface="Arial" panose="020B0604020202020204" pitchFamily="34" charset="0"/>
                <a:cs typeface="Arial" panose="020B0604020202020204" pitchFamily="34" charset="0"/>
              </a:rPr>
              <a:t>)</a:t>
            </a:r>
            <a:r>
              <a:rPr lang="pl-PL" sz="2400" i="1" dirty="0">
                <a:latin typeface="Arial" panose="020B0604020202020204" pitchFamily="34" charset="0"/>
                <a:cs typeface="Arial" panose="020B0604020202020204" pitchFamily="34" charset="0"/>
              </a:rPr>
              <a:t> </a:t>
            </a:r>
            <a:r>
              <a:rPr lang="pl-PL" sz="2400" b="1" dirty="0">
                <a:latin typeface="Arial" panose="020B0604020202020204" pitchFamily="34" charset="0"/>
                <a:cs typeface="Arial" panose="020B0604020202020204" pitchFamily="34" charset="0"/>
              </a:rPr>
              <a:t>w dowolnym organie wykonawczym gminy</a:t>
            </a:r>
            <a:r>
              <a:rPr lang="pl-PL" sz="2400" dirty="0">
                <a:latin typeface="Arial" panose="020B0604020202020204" pitchFamily="34" charset="0"/>
                <a:cs typeface="Arial" panose="020B0604020202020204" pitchFamily="34" charset="0"/>
              </a:rPr>
              <a:t> na terytorium RP </a:t>
            </a:r>
            <a:r>
              <a:rPr lang="pl-PL" sz="2400" i="1" dirty="0">
                <a:latin typeface="Arial" panose="020B0604020202020204" pitchFamily="34" charset="0"/>
                <a:cs typeface="Arial" panose="020B0604020202020204" pitchFamily="34" charset="0"/>
              </a:rPr>
              <a:t>(art. 4 ust. 1</a:t>
            </a:r>
            <a:r>
              <a:rPr lang="pl-PL" sz="2400" dirty="0">
                <a:latin typeface="Arial" panose="020B0604020202020204" pitchFamily="34" charset="0"/>
                <a:cs typeface="Arial" panose="020B0604020202020204" pitchFamily="34" charset="0"/>
              </a:rPr>
              <a:t>). </a:t>
            </a:r>
          </a:p>
          <a:p>
            <a:pPr>
              <a:lnSpc>
                <a:spcPct val="150000"/>
              </a:lnSpc>
              <a:spcBef>
                <a:spcPts val="60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Jak wynika z tego ostatniego przepisu</a:t>
            </a:r>
            <a:r>
              <a:rPr lang="pl-PL" sz="2400" i="1"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jest to równocześnie wniosek o nadanie cudzoziemcowi </a:t>
            </a:r>
            <a:r>
              <a:rPr lang="pl-PL" sz="2400" b="1" dirty="0">
                <a:latin typeface="Arial" panose="020B0604020202020204" pitchFamily="34" charset="0"/>
                <a:cs typeface="Arial" panose="020B0604020202020204" pitchFamily="34" charset="0"/>
              </a:rPr>
              <a:t>numeru PESEL.</a:t>
            </a:r>
            <a:r>
              <a:rPr lang="pl-PL" sz="2400" b="1" i="1" dirty="0">
                <a:latin typeface="Arial" panose="020B0604020202020204" pitchFamily="34" charset="0"/>
                <a:cs typeface="Arial" panose="020B0604020202020204" pitchFamily="34" charset="0"/>
              </a:rPr>
              <a:t> </a:t>
            </a:r>
            <a:endParaRPr lang="pl-PL" sz="2400" b="1" dirty="0">
              <a:latin typeface="Arial" panose="020B0604020202020204" pitchFamily="34" charset="0"/>
              <a:cs typeface="Arial" panose="020B0604020202020204" pitchFamily="34" charset="0"/>
            </a:endParaRPr>
          </a:p>
          <a:p>
            <a:pPr marL="0" indent="0">
              <a:lnSpc>
                <a:spcPct val="100000"/>
              </a:lnSpc>
              <a:spcBef>
                <a:spcPts val="600"/>
              </a:spcBef>
              <a:spcAft>
                <a:spcPts val="600"/>
              </a:spcAft>
              <a:buNone/>
            </a:pPr>
            <a:endParaRPr lang="pl-PL" sz="1400"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36847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8072" y="-149978"/>
            <a:ext cx="11139055" cy="1486501"/>
          </a:xfrm>
        </p:spPr>
        <p:txBody>
          <a:bodyPr>
            <a:normAutofit/>
          </a:bodyPr>
          <a:lstStyle/>
          <a:p>
            <a:pPr algn="ctr"/>
            <a:r>
              <a:rPr lang="pl-PL" sz="2800" b="1" dirty="0">
                <a:latin typeface="Arial" panose="020B0604020202020204" pitchFamily="34" charset="0"/>
                <a:cs typeface="Arial" panose="020B0604020202020204" pitchFamily="34" charset="0"/>
              </a:rPr>
              <a:t>Dokumenty quasi pobytowe – </a:t>
            </a:r>
            <a:r>
              <a:rPr lang="pl-PL" sz="2800" b="1" i="1" dirty="0">
                <a:latin typeface="Arial" panose="020B0604020202020204" pitchFamily="34" charset="0"/>
                <a:cs typeface="Arial" panose="020B0604020202020204" pitchFamily="34" charset="0"/>
              </a:rPr>
              <a:t>art. 2 ust. 1 / art. 22 ust. 1 </a:t>
            </a:r>
            <a:r>
              <a:rPr lang="pl-PL" sz="2800" b="1" i="1" dirty="0">
                <a:highlight>
                  <a:srgbClr val="FFFF00"/>
                </a:highlight>
                <a:latin typeface="Arial" panose="020B0604020202020204" pitchFamily="34" charset="0"/>
                <a:cs typeface="Arial" panose="020B0604020202020204" pitchFamily="34" charset="0"/>
              </a:rPr>
              <a:t>pkt 1</a:t>
            </a:r>
            <a:r>
              <a:rPr lang="pl-PL" sz="2800" b="1" i="1" dirty="0">
                <a:latin typeface="Arial" panose="020B0604020202020204" pitchFamily="34" charset="0"/>
                <a:cs typeface="Arial" panose="020B0604020202020204" pitchFamily="34" charset="0"/>
              </a:rPr>
              <a:t> cd.</a:t>
            </a:r>
          </a:p>
        </p:txBody>
      </p:sp>
      <p:sp>
        <p:nvSpPr>
          <p:cNvPr id="3" name="Symbol zastępczy zawartości 2"/>
          <p:cNvSpPr>
            <a:spLocks noGrp="1"/>
          </p:cNvSpPr>
          <p:nvPr>
            <p:ph idx="1"/>
          </p:nvPr>
        </p:nvSpPr>
        <p:spPr>
          <a:xfrm>
            <a:off x="152400" y="942108"/>
            <a:ext cx="11887200" cy="5405746"/>
          </a:xfrm>
        </p:spPr>
        <p:txBody>
          <a:bodyPr>
            <a:noAutofit/>
          </a:bodyPr>
          <a:lstStyle/>
          <a:p>
            <a:pPr>
              <a:lnSpc>
                <a:spcPct val="100000"/>
              </a:lnSpc>
              <a:spcBef>
                <a:spcPts val="60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W związku z tym od takich osób należy żądać dokumentu, który może stanowić </a:t>
            </a:r>
            <a:r>
              <a:rPr lang="pl-PL" sz="2400" b="1" dirty="0">
                <a:latin typeface="Arial" panose="020B0604020202020204" pitchFamily="34" charset="0"/>
                <a:cs typeface="Arial" panose="020B0604020202020204" pitchFamily="34" charset="0"/>
              </a:rPr>
              <a:t>potwierdzenie legalnego pobytu na terytorium RP na podstawie </a:t>
            </a:r>
            <a:r>
              <a:rPr lang="pl-PL" sz="2400" b="1" i="1" dirty="0">
                <a:latin typeface="Arial" panose="020B0604020202020204" pitchFamily="34" charset="0"/>
                <a:cs typeface="Arial" panose="020B0604020202020204" pitchFamily="34" charset="0"/>
              </a:rPr>
              <a:t>art. 2 ust. 1</a:t>
            </a:r>
            <a:r>
              <a:rPr lang="pl-PL" sz="2400" i="1" dirty="0">
                <a:latin typeface="Arial" panose="020B0604020202020204" pitchFamily="34" charset="0"/>
                <a:cs typeface="Arial" panose="020B0604020202020204" pitchFamily="34" charset="0"/>
              </a:rPr>
              <a:t> ustawy o pomocy obywatelom Ukrainy.</a:t>
            </a:r>
          </a:p>
          <a:p>
            <a:pPr>
              <a:lnSpc>
                <a:spcPct val="100000"/>
              </a:lnSpc>
              <a:buFont typeface="Wingdings" panose="05000000000000000000" pitchFamily="2" charset="2"/>
              <a:buChar char="q"/>
            </a:pPr>
            <a:r>
              <a:rPr lang="pl-PL" sz="2400" dirty="0">
                <a:latin typeface="Arial" panose="020B0604020202020204" pitchFamily="34" charset="0"/>
                <a:cs typeface="Arial" panose="020B0604020202020204" pitchFamily="34" charset="0"/>
              </a:rPr>
              <a:t>Potwierdzeniem takim może być w szczególności:</a:t>
            </a:r>
          </a:p>
          <a:p>
            <a:pPr lvl="0">
              <a:lnSpc>
                <a:spcPct val="100000"/>
              </a:lnSpc>
            </a:pPr>
            <a:r>
              <a:rPr lang="pl-PL" sz="2400" dirty="0">
                <a:latin typeface="Arial" panose="020B0604020202020204" pitchFamily="34" charset="0"/>
                <a:cs typeface="Arial" panose="020B0604020202020204" pitchFamily="34" charset="0"/>
              </a:rPr>
              <a:t>umieszczona przez funkcjonariusza Straży Granicznej w trakcie kontroli granicznej </a:t>
            </a:r>
            <a:r>
              <a:rPr lang="pl-PL" sz="2400" b="1" dirty="0">
                <a:latin typeface="Arial" panose="020B0604020202020204" pitchFamily="34" charset="0"/>
                <a:cs typeface="Arial" panose="020B0604020202020204" pitchFamily="34" charset="0"/>
              </a:rPr>
              <a:t>pieczęć w paszporcie</a:t>
            </a:r>
            <a:r>
              <a:rPr lang="pl-PL" sz="2400" dirty="0">
                <a:latin typeface="Arial" panose="020B0604020202020204" pitchFamily="34" charset="0"/>
                <a:cs typeface="Arial" panose="020B0604020202020204" pitchFamily="34" charset="0"/>
              </a:rPr>
              <a:t>, potwierdzająca przekroczenie granicy RP w okresie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od 24 lutego 2022 r. lub</a:t>
            </a:r>
          </a:p>
          <a:p>
            <a:pPr lvl="0">
              <a:lnSpc>
                <a:spcPct val="100000"/>
              </a:lnSpc>
            </a:pPr>
            <a:r>
              <a:rPr lang="pl-PL" sz="2400" dirty="0">
                <a:latin typeface="Arial" panose="020B0604020202020204" pitchFamily="34" charset="0"/>
                <a:cs typeface="Arial" panose="020B0604020202020204" pitchFamily="34" charset="0"/>
              </a:rPr>
              <a:t>decyzja administracyjna (powiadomienie) o nadaniu obywatelowi Ukrainy </a:t>
            </a:r>
            <a:r>
              <a:rPr lang="pl-PL" sz="2400" b="1" dirty="0">
                <a:latin typeface="Arial" panose="020B0604020202020204" pitchFamily="34" charset="0"/>
                <a:cs typeface="Arial" panose="020B0604020202020204" pitchFamily="34" charset="0"/>
              </a:rPr>
              <a:t>numeru PESEL</a:t>
            </a:r>
            <a:r>
              <a:rPr lang="pl-PL" sz="2400" dirty="0">
                <a:latin typeface="Arial" panose="020B0604020202020204" pitchFamily="34" charset="0"/>
                <a:cs typeface="Arial" panose="020B0604020202020204" pitchFamily="34" charset="0"/>
              </a:rPr>
              <a:t>, wydane począwszy od dnia 24 lutego br. z adnotacją: </a:t>
            </a:r>
            <a:r>
              <a:rPr lang="pl-PL" sz="2400" b="1" dirty="0">
                <a:latin typeface="Arial" panose="020B0604020202020204" pitchFamily="34" charset="0"/>
                <a:cs typeface="Arial" panose="020B0604020202020204" pitchFamily="34" charset="0"/>
              </a:rPr>
              <a:t>„posiada status UKR”</a:t>
            </a:r>
            <a:r>
              <a:rPr lang="pl-PL" sz="2400" dirty="0">
                <a:latin typeface="Arial" panose="020B0604020202020204" pitchFamily="34" charset="0"/>
                <a:cs typeface="Arial" panose="020B0604020202020204" pitchFamily="34" charset="0"/>
              </a:rPr>
              <a:t> lub równoznaczną.</a:t>
            </a:r>
          </a:p>
          <a:p>
            <a:pPr>
              <a:lnSpc>
                <a:spcPct val="100000"/>
              </a:lnSpc>
              <a:buFont typeface="Wingdings" panose="05000000000000000000" pitchFamily="2" charset="2"/>
              <a:buChar char="q"/>
            </a:pPr>
            <a:r>
              <a:rPr lang="pl-PL" sz="2400" dirty="0">
                <a:latin typeface="Arial" panose="020B0604020202020204" pitchFamily="34" charset="0"/>
                <a:cs typeface="Arial" panose="020B0604020202020204" pitchFamily="34" charset="0"/>
              </a:rPr>
              <a:t>Podmiot powierzający pracę obywatelowi Ukrainy </a:t>
            </a:r>
            <a:r>
              <a:rPr lang="pl-PL" sz="2400" b="1" dirty="0">
                <a:latin typeface="Arial" panose="020B0604020202020204" pitchFamily="34" charset="0"/>
                <a:cs typeface="Arial" panose="020B0604020202020204" pitchFamily="34" charset="0"/>
              </a:rPr>
              <a:t>nie musi</a:t>
            </a:r>
            <a:r>
              <a:rPr lang="pl-PL" sz="2400" dirty="0">
                <a:latin typeface="Arial" panose="020B0604020202020204" pitchFamily="34" charset="0"/>
                <a:cs typeface="Arial" panose="020B0604020202020204" pitchFamily="34" charset="0"/>
              </a:rPr>
              <a:t> natomiast dodatkowo </a:t>
            </a:r>
            <a:r>
              <a:rPr lang="pl-PL" sz="2400" b="1" dirty="0">
                <a:latin typeface="Arial" panose="020B0604020202020204" pitchFamily="34" charset="0"/>
                <a:cs typeface="Arial" panose="020B0604020202020204" pitchFamily="34" charset="0"/>
              </a:rPr>
              <a:t>pobierać od niego oświadczenia</a:t>
            </a:r>
            <a:r>
              <a:rPr lang="pl-PL" sz="2400" dirty="0">
                <a:latin typeface="Arial" panose="020B0604020202020204" pitchFamily="34" charset="0"/>
                <a:cs typeface="Arial" panose="020B0604020202020204" pitchFamily="34" charset="0"/>
              </a:rPr>
              <a:t> o zamiarze pozostania na terytorium RP,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związku z treścią </a:t>
            </a:r>
            <a:r>
              <a:rPr lang="pl-PL" sz="2400" i="1" dirty="0">
                <a:latin typeface="Arial" panose="020B0604020202020204" pitchFamily="34" charset="0"/>
                <a:cs typeface="Arial" panose="020B0604020202020204" pitchFamily="34" charset="0"/>
              </a:rPr>
              <a:t>art 2 ust. 1</a:t>
            </a:r>
            <a:r>
              <a:rPr lang="pl-PL" sz="2400" dirty="0">
                <a:latin typeface="Arial" panose="020B0604020202020204" pitchFamily="34" charset="0"/>
                <a:cs typeface="Arial" panose="020B0604020202020204" pitchFamily="34" charset="0"/>
              </a:rPr>
              <a:t>.</a:t>
            </a:r>
            <a:endParaRPr lang="pl-PL" sz="1400"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12828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1127" y="-230909"/>
            <a:ext cx="11000509" cy="1486501"/>
          </a:xfrm>
        </p:spPr>
        <p:txBody>
          <a:bodyPr>
            <a:normAutofit/>
          </a:bodyPr>
          <a:lstStyle/>
          <a:p>
            <a:pPr algn="ctr"/>
            <a:r>
              <a:rPr lang="pl-PL" sz="2800" b="1" dirty="0">
                <a:latin typeface="Arial" panose="020B0604020202020204" pitchFamily="34" charset="0"/>
                <a:cs typeface="Arial" panose="020B0604020202020204" pitchFamily="34" charset="0"/>
              </a:rPr>
              <a:t>Wystarczy legalny pobyt – </a:t>
            </a:r>
            <a:r>
              <a:rPr lang="pl-PL" sz="2800" b="1" i="1" dirty="0">
                <a:latin typeface="Arial" panose="020B0604020202020204" pitchFamily="34" charset="0"/>
                <a:cs typeface="Arial" panose="020B0604020202020204" pitchFamily="34" charset="0"/>
              </a:rPr>
              <a:t>art. 22 ust. 1 </a:t>
            </a:r>
            <a:r>
              <a:rPr lang="pl-PL" sz="2800" b="1" i="1" dirty="0">
                <a:highlight>
                  <a:srgbClr val="FFFF00"/>
                </a:highlight>
                <a:latin typeface="Arial" panose="020B0604020202020204" pitchFamily="34" charset="0"/>
                <a:cs typeface="Arial" panose="020B0604020202020204" pitchFamily="34" charset="0"/>
              </a:rPr>
              <a:t>pkt 2</a:t>
            </a:r>
            <a:r>
              <a:rPr lang="pl-PL" sz="2800" b="1" i="1" dirty="0">
                <a:latin typeface="Arial" panose="020B0604020202020204" pitchFamily="34" charset="0"/>
                <a:cs typeface="Arial" panose="020B0604020202020204" pitchFamily="34" charset="0"/>
              </a:rPr>
              <a:t> </a:t>
            </a:r>
          </a:p>
        </p:txBody>
      </p:sp>
      <p:sp>
        <p:nvSpPr>
          <p:cNvPr id="3" name="Symbol zastępczy zawartości 2"/>
          <p:cNvSpPr>
            <a:spLocks noGrp="1"/>
          </p:cNvSpPr>
          <p:nvPr>
            <p:ph idx="1"/>
          </p:nvPr>
        </p:nvSpPr>
        <p:spPr>
          <a:xfrm>
            <a:off x="83127" y="870363"/>
            <a:ext cx="12108873"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Na podstawie powiadomienia składanego do powiatowego urzędu pracy przez podmiot powierzający pracę, za pośrednictwem systemu teleinformatycznego: praca.gov.pl, mogą pracować nie tylko Ukraińcy uciekający ze swojego kraju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z powodu wojny </a:t>
            </a:r>
            <a:r>
              <a:rPr lang="pl-PL" sz="2400" i="1" dirty="0">
                <a:latin typeface="Arial" panose="020B0604020202020204" pitchFamily="34" charset="0"/>
                <a:cs typeface="Arial" panose="020B0604020202020204" pitchFamily="34" charset="0"/>
              </a:rPr>
              <a:t>(art. 22 ust. 1 </a:t>
            </a:r>
            <a:r>
              <a:rPr lang="pl-PL" sz="2400" i="1" dirty="0">
                <a:highlight>
                  <a:srgbClr val="FFFF00"/>
                </a:highlight>
                <a:latin typeface="Arial" panose="020B0604020202020204" pitchFamily="34" charset="0"/>
                <a:cs typeface="Arial" panose="020B0604020202020204" pitchFamily="34" charset="0"/>
              </a:rPr>
              <a:t>pkt 1</a:t>
            </a:r>
            <a:r>
              <a:rPr lang="pl-PL" sz="2400" i="1" dirty="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ale </a:t>
            </a:r>
            <a:r>
              <a:rPr lang="pl-PL" sz="2400" b="1" dirty="0">
                <a:latin typeface="Arial" panose="020B0604020202020204" pitchFamily="34" charset="0"/>
                <a:cs typeface="Arial" panose="020B0604020202020204" pitchFamily="34" charset="0"/>
              </a:rPr>
              <a:t>również wszyscy inni obywatele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Ukrainy, którzy przebywają legalnie na terytorium Polski </a:t>
            </a:r>
            <a:r>
              <a:rPr lang="pl-PL" sz="2400" b="1" i="1" dirty="0">
                <a:latin typeface="Arial" panose="020B0604020202020204" pitchFamily="34" charset="0"/>
                <a:cs typeface="Arial" panose="020B0604020202020204" pitchFamily="34" charset="0"/>
              </a:rPr>
              <a:t>(art. 22 ust. 1 </a:t>
            </a:r>
            <a:r>
              <a:rPr lang="pl-PL" sz="2400" b="1" i="1" dirty="0">
                <a:highlight>
                  <a:srgbClr val="FFFF00"/>
                </a:highlight>
                <a:latin typeface="Arial" panose="020B0604020202020204" pitchFamily="34" charset="0"/>
                <a:cs typeface="Arial" panose="020B0604020202020204" pitchFamily="34" charset="0"/>
              </a:rPr>
              <a:t>pkt 2</a:t>
            </a:r>
            <a:r>
              <a:rPr lang="pl-PL" sz="2400" b="1" i="1" dirty="0">
                <a:latin typeface="Arial" panose="020B0604020202020204" pitchFamily="34" charset="0"/>
                <a:cs typeface="Arial" panose="020B0604020202020204" pitchFamily="34" charset="0"/>
              </a:rPr>
              <a:t>)</a:t>
            </a:r>
            <a:r>
              <a:rPr lang="pl-PL" sz="2400" b="1" dirty="0">
                <a:latin typeface="Arial" panose="020B0604020202020204" pitchFamily="34" charset="0"/>
                <a:cs typeface="Arial" panose="020B0604020202020204" pitchFamily="34" charset="0"/>
              </a:rPr>
              <a:t> </a:t>
            </a:r>
            <a:br>
              <a:rPr lang="pl-PL" sz="2400" b="1"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 może to być np. pobyt w ruchu bezwizowym (na podstawie paszportu biometrycznego), na podstawie wizy lub zezwolenia na pobyt czasowy. </a:t>
            </a:r>
          </a:p>
          <a:p>
            <a:pPr>
              <a:lnSpc>
                <a:spcPct val="150000"/>
              </a:lnSpc>
              <a:spcBef>
                <a:spcPts val="0"/>
              </a:spcBef>
              <a:spcAft>
                <a:spcPts val="12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Prawo do wykonywania pracy w ramach procedury powiadomienia PUP obejmuje także obywateli Ukrainy, którzy</a:t>
            </a:r>
            <a:r>
              <a:rPr lang="pl-PL" sz="2400" b="1" dirty="0">
                <a:latin typeface="Arial" panose="020B0604020202020204" pitchFamily="34" charset="0"/>
                <a:cs typeface="Arial" panose="020B0604020202020204" pitchFamily="34" charset="0"/>
              </a:rPr>
              <a:t> złożyli wniosek o ochronę międzynarodową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(status uchodźcy).</a:t>
            </a:r>
            <a:endParaRPr lang="pl-PL" sz="2400" dirty="0">
              <a:latin typeface="Arial" panose="020B0604020202020204" pitchFamily="34" charset="0"/>
              <a:cs typeface="Arial" panose="020B0604020202020204" pitchFamily="34" charset="0"/>
            </a:endParaRPr>
          </a:p>
          <a:p>
            <a:pPr>
              <a:lnSpc>
                <a:spcPct val="100000"/>
              </a:lnSpc>
              <a:spcBef>
                <a:spcPts val="0"/>
              </a:spcBef>
              <a:spcAft>
                <a:spcPts val="1200"/>
              </a:spcAft>
              <a:buFont typeface="Wingdings" panose="05000000000000000000" pitchFamily="2" charset="2"/>
              <a:buChar char="q"/>
            </a:pPr>
            <a:endParaRPr lang="pl-PL" sz="2000" dirty="0">
              <a:latin typeface="Arial" panose="020B0604020202020204" pitchFamily="34" charset="0"/>
              <a:cs typeface="Arial" panose="020B0604020202020204" pitchFamily="34" charset="0"/>
            </a:endParaRPr>
          </a:p>
          <a:p>
            <a:pPr marL="0" indent="0">
              <a:lnSpc>
                <a:spcPct val="114000"/>
              </a:lnSpc>
              <a:spcBef>
                <a:spcPts val="600"/>
              </a:spcBef>
              <a:buNone/>
            </a:pPr>
            <a:endParaRPr lang="pl-PL" sz="1400"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4397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1127" y="-230909"/>
            <a:ext cx="11000509" cy="1486501"/>
          </a:xfrm>
        </p:spPr>
        <p:txBody>
          <a:bodyPr>
            <a:normAutofit/>
          </a:bodyPr>
          <a:lstStyle/>
          <a:p>
            <a:pPr algn="ctr"/>
            <a:r>
              <a:rPr lang="pl-PL" sz="2800" b="1" dirty="0">
                <a:latin typeface="Arial" panose="020B0604020202020204" pitchFamily="34" charset="0"/>
                <a:cs typeface="Arial" panose="020B0604020202020204" pitchFamily="34" charset="0"/>
              </a:rPr>
              <a:t>Forma legalnego pobytu – dowolna </a:t>
            </a:r>
            <a:r>
              <a:rPr lang="pl-PL" sz="2800" b="1" i="1" dirty="0">
                <a:latin typeface="Arial" panose="020B0604020202020204" pitchFamily="34" charset="0"/>
                <a:cs typeface="Arial" panose="020B0604020202020204" pitchFamily="34" charset="0"/>
              </a:rPr>
              <a:t>(art. 22 ust. 1 </a:t>
            </a:r>
            <a:r>
              <a:rPr lang="pl-PL" sz="2800" b="1" i="1" dirty="0">
                <a:highlight>
                  <a:srgbClr val="FFFF00"/>
                </a:highlight>
                <a:latin typeface="Arial" panose="020B0604020202020204" pitchFamily="34" charset="0"/>
                <a:cs typeface="Arial" panose="020B0604020202020204" pitchFamily="34" charset="0"/>
              </a:rPr>
              <a:t>pkt 2)</a:t>
            </a:r>
            <a:endParaRPr lang="pl-PL" sz="2800" b="1" i="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83127" y="861127"/>
            <a:ext cx="12108873" cy="5265056"/>
          </a:xfrm>
        </p:spPr>
        <p:txBody>
          <a:bodyPr>
            <a:noAutofit/>
          </a:bodyPr>
          <a:lstStyle/>
          <a:p>
            <a:pPr>
              <a:lnSpc>
                <a:spcPct val="100000"/>
              </a:lnSpc>
              <a:spcBef>
                <a:spcPts val="0"/>
              </a:spcBef>
              <a:spcAft>
                <a:spcPts val="600"/>
              </a:spcAft>
              <a:buFont typeface="Wingdings" panose="05000000000000000000" pitchFamily="2" charset="2"/>
              <a:buChar char="q"/>
            </a:pPr>
            <a:r>
              <a:rPr lang="pl-PL" sz="2350" dirty="0">
                <a:latin typeface="Arial" panose="020B0604020202020204" pitchFamily="34" charset="0"/>
                <a:cs typeface="Arial" panose="020B0604020202020204" pitchFamily="34" charset="0"/>
              </a:rPr>
              <a:t>Użyte w </a:t>
            </a:r>
            <a:r>
              <a:rPr lang="pl-PL" sz="2350" i="1" dirty="0">
                <a:latin typeface="Arial" panose="020B0604020202020204" pitchFamily="34" charset="0"/>
                <a:cs typeface="Arial" panose="020B0604020202020204" pitchFamily="34" charset="0"/>
              </a:rPr>
              <a:t>art. 22 ust. 1 </a:t>
            </a:r>
            <a:r>
              <a:rPr lang="pl-PL" sz="2350" i="1" dirty="0">
                <a:highlight>
                  <a:srgbClr val="FFFF00"/>
                </a:highlight>
                <a:latin typeface="Arial" panose="020B0604020202020204" pitchFamily="34" charset="0"/>
                <a:cs typeface="Arial" panose="020B0604020202020204" pitchFamily="34" charset="0"/>
              </a:rPr>
              <a:t>pkt 2</a:t>
            </a:r>
            <a:r>
              <a:rPr lang="pl-PL" sz="2350" dirty="0">
                <a:latin typeface="Arial" panose="020B0604020202020204" pitchFamily="34" charset="0"/>
                <a:cs typeface="Arial" panose="020B0604020202020204" pitchFamily="34" charset="0"/>
              </a:rPr>
              <a:t> sformułowanie, zgodnie z którym obywatel Ukrainy </a:t>
            </a:r>
            <a:br>
              <a:rPr lang="pl-PL" sz="2350" dirty="0">
                <a:latin typeface="Arial" panose="020B0604020202020204" pitchFamily="34" charset="0"/>
                <a:cs typeface="Arial" panose="020B0604020202020204" pitchFamily="34" charset="0"/>
              </a:rPr>
            </a:br>
            <a:r>
              <a:rPr lang="pl-PL" sz="2350" b="1" dirty="0">
                <a:latin typeface="Arial" panose="020B0604020202020204" pitchFamily="34" charset="0"/>
                <a:cs typeface="Arial" panose="020B0604020202020204" pitchFamily="34" charset="0"/>
              </a:rPr>
              <a:t>jest uprawniony do wykonywania pracy</a:t>
            </a:r>
            <a:r>
              <a:rPr lang="pl-PL" sz="2350" dirty="0">
                <a:latin typeface="Arial" panose="020B0604020202020204" pitchFamily="34" charset="0"/>
                <a:cs typeface="Arial" panose="020B0604020202020204" pitchFamily="34" charset="0"/>
              </a:rPr>
              <a:t> (pod warunkiem powiadomienia PUP </a:t>
            </a:r>
            <a:br>
              <a:rPr lang="pl-PL" sz="2350" dirty="0">
                <a:latin typeface="Arial" panose="020B0604020202020204" pitchFamily="34" charset="0"/>
                <a:cs typeface="Arial" panose="020B0604020202020204" pitchFamily="34" charset="0"/>
              </a:rPr>
            </a:br>
            <a:r>
              <a:rPr lang="pl-PL" sz="2350" dirty="0">
                <a:latin typeface="Arial" panose="020B0604020202020204" pitchFamily="34" charset="0"/>
                <a:cs typeface="Arial" panose="020B0604020202020204" pitchFamily="34" charset="0"/>
              </a:rPr>
              <a:t>przez podmiot powierzający pracę w terminie 14 dni i powierzania pracy w wymiarze czasu pracy lub liczbie godzin nie niższej niż wskazana w powiadomieniu </a:t>
            </a:r>
            <a:br>
              <a:rPr lang="pl-PL" sz="2350" dirty="0">
                <a:latin typeface="Arial" panose="020B0604020202020204" pitchFamily="34" charset="0"/>
                <a:cs typeface="Arial" panose="020B0604020202020204" pitchFamily="34" charset="0"/>
              </a:rPr>
            </a:br>
            <a:r>
              <a:rPr lang="pl-PL" sz="2350" dirty="0">
                <a:latin typeface="Arial" panose="020B0604020202020204" pitchFamily="34" charset="0"/>
                <a:cs typeface="Arial" panose="020B0604020202020204" pitchFamily="34" charset="0"/>
              </a:rPr>
              <a:t>oraz za wynagrodzeniem nie niższym niż ustalone według stawki określonej </a:t>
            </a:r>
            <a:br>
              <a:rPr lang="pl-PL" sz="2350" dirty="0">
                <a:latin typeface="Arial" panose="020B0604020202020204" pitchFamily="34" charset="0"/>
                <a:cs typeface="Arial" panose="020B0604020202020204" pitchFamily="34" charset="0"/>
              </a:rPr>
            </a:br>
            <a:r>
              <a:rPr lang="pl-PL" sz="2350" dirty="0">
                <a:latin typeface="Arial" panose="020B0604020202020204" pitchFamily="34" charset="0"/>
                <a:cs typeface="Arial" panose="020B0604020202020204" pitchFamily="34" charset="0"/>
              </a:rPr>
              <a:t>w powiadomieniu), w przypadku gdy cudzoziemiec ten </a:t>
            </a:r>
            <a:r>
              <a:rPr lang="pl-PL" sz="2350" b="1" dirty="0">
                <a:latin typeface="Arial" panose="020B0604020202020204" pitchFamily="34" charset="0"/>
                <a:cs typeface="Arial" panose="020B0604020202020204" pitchFamily="34" charset="0"/>
              </a:rPr>
              <a:t>przebywa legalnie</a:t>
            </a:r>
            <a:r>
              <a:rPr lang="pl-PL" sz="2350" dirty="0">
                <a:latin typeface="Arial" panose="020B0604020202020204" pitchFamily="34" charset="0"/>
                <a:cs typeface="Arial" panose="020B0604020202020204" pitchFamily="34" charset="0"/>
              </a:rPr>
              <a:t> </a:t>
            </a:r>
            <a:br>
              <a:rPr lang="pl-PL" sz="2350" dirty="0">
                <a:latin typeface="Arial" panose="020B0604020202020204" pitchFamily="34" charset="0"/>
                <a:cs typeface="Arial" panose="020B0604020202020204" pitchFamily="34" charset="0"/>
              </a:rPr>
            </a:br>
            <a:r>
              <a:rPr lang="pl-PL" sz="2350" dirty="0">
                <a:latin typeface="Arial" panose="020B0604020202020204" pitchFamily="34" charset="0"/>
                <a:cs typeface="Arial" panose="020B0604020202020204" pitchFamily="34" charset="0"/>
              </a:rPr>
              <a:t>na terytorium RP – oznacza, że legalne wykonywanie pracy przez tego cudzoziemca oraz powierzanie mu pracy </a:t>
            </a:r>
            <a:r>
              <a:rPr lang="pl-PL" sz="2350" b="1" dirty="0">
                <a:latin typeface="Arial" panose="020B0604020202020204" pitchFamily="34" charset="0"/>
                <a:cs typeface="Arial" panose="020B0604020202020204" pitchFamily="34" charset="0"/>
              </a:rPr>
              <a:t>w ramach procedury powiadomienia PUP nie wymaga, aby cudzoziemiec legitymował się podstawą pobytu, która nie wyklucza podejmowania pracy</a:t>
            </a:r>
            <a:r>
              <a:rPr lang="pl-PL" sz="2350" dirty="0">
                <a:latin typeface="Arial" panose="020B0604020202020204" pitchFamily="34" charset="0"/>
                <a:cs typeface="Arial" panose="020B0604020202020204" pitchFamily="34" charset="0"/>
              </a:rPr>
              <a:t>, w rozumieniu </a:t>
            </a:r>
            <a:r>
              <a:rPr lang="pl-PL" sz="2350" i="1" dirty="0">
                <a:latin typeface="Arial" panose="020B0604020202020204" pitchFamily="34" charset="0"/>
                <a:cs typeface="Arial" panose="020B0604020202020204" pitchFamily="34" charset="0"/>
              </a:rPr>
              <a:t>art. 87 ust. 1 pkt 12 ustawy z dnia 20 kwietnia 2004 r. o promocji zatrudnienia i instytucjach rynku pracy. </a:t>
            </a:r>
          </a:p>
          <a:p>
            <a:pPr>
              <a:lnSpc>
                <a:spcPct val="100000"/>
              </a:lnSpc>
              <a:spcBef>
                <a:spcPts val="0"/>
              </a:spcBef>
              <a:spcAft>
                <a:spcPts val="600"/>
              </a:spcAft>
              <a:buFont typeface="Wingdings" panose="05000000000000000000" pitchFamily="2" charset="2"/>
              <a:buChar char="q"/>
            </a:pPr>
            <a:r>
              <a:rPr lang="pl-PL" sz="2350" dirty="0">
                <a:latin typeface="Arial" panose="020B0604020202020204" pitchFamily="34" charset="0"/>
                <a:cs typeface="Arial" panose="020B0604020202020204" pitchFamily="34" charset="0"/>
              </a:rPr>
              <a:t>W związku z tym obywatel Ukrainy może świadczyć pracę </a:t>
            </a:r>
            <a:r>
              <a:rPr lang="pl-PL" sz="2350" b="1" dirty="0">
                <a:latin typeface="Arial" panose="020B0604020202020204" pitchFamily="34" charset="0"/>
                <a:cs typeface="Arial" panose="020B0604020202020204" pitchFamily="34" charset="0"/>
              </a:rPr>
              <a:t>w ramach procedury powiadomienia PUP,</a:t>
            </a:r>
            <a:r>
              <a:rPr lang="pl-PL" sz="2350" dirty="0">
                <a:latin typeface="Arial" panose="020B0604020202020204" pitchFamily="34" charset="0"/>
                <a:cs typeface="Arial" panose="020B0604020202020204" pitchFamily="34" charset="0"/>
              </a:rPr>
              <a:t> przebywając na terytorium Polski również na podstawie </a:t>
            </a:r>
            <a:br>
              <a:rPr lang="pl-PL" sz="2350" dirty="0">
                <a:latin typeface="Arial" panose="020B0604020202020204" pitchFamily="34" charset="0"/>
                <a:cs typeface="Arial" panose="020B0604020202020204" pitchFamily="34" charset="0"/>
              </a:rPr>
            </a:br>
            <a:r>
              <a:rPr lang="pl-PL" sz="2350" dirty="0">
                <a:latin typeface="Arial" panose="020B0604020202020204" pitchFamily="34" charset="0"/>
                <a:cs typeface="Arial" panose="020B0604020202020204" pitchFamily="34" charset="0"/>
              </a:rPr>
              <a:t>tytułów pobytowych uznanych przez powołany przepis </a:t>
            </a:r>
            <a:r>
              <a:rPr lang="pl-PL" sz="2350" i="1" dirty="0">
                <a:latin typeface="Arial" panose="020B0604020202020204" pitchFamily="34" charset="0"/>
                <a:cs typeface="Arial" panose="020B0604020202020204" pitchFamily="34" charset="0"/>
              </a:rPr>
              <a:t>ustawy o promocji zatrudnienia </a:t>
            </a:r>
            <a:br>
              <a:rPr lang="pl-PL" sz="2350" i="1" dirty="0">
                <a:latin typeface="Arial" panose="020B0604020202020204" pitchFamily="34" charset="0"/>
                <a:cs typeface="Arial" panose="020B0604020202020204" pitchFamily="34" charset="0"/>
              </a:rPr>
            </a:br>
            <a:r>
              <a:rPr lang="pl-PL" sz="2350" i="1" dirty="0">
                <a:latin typeface="Arial" panose="020B0604020202020204" pitchFamily="34" charset="0"/>
                <a:cs typeface="Arial" panose="020B0604020202020204" pitchFamily="34" charset="0"/>
              </a:rPr>
              <a:t>i instytucjach rynku pracy</a:t>
            </a:r>
            <a:r>
              <a:rPr lang="pl-PL" sz="2350" dirty="0">
                <a:latin typeface="Arial" panose="020B0604020202020204" pitchFamily="34" charset="0"/>
                <a:cs typeface="Arial" panose="020B0604020202020204" pitchFamily="34" charset="0"/>
              </a:rPr>
              <a:t> za nieuprawniające do wykonywania pracy, takich jak </a:t>
            </a:r>
            <a:br>
              <a:rPr lang="pl-PL" sz="2350" dirty="0">
                <a:latin typeface="Arial" panose="020B0604020202020204" pitchFamily="34" charset="0"/>
                <a:cs typeface="Arial" panose="020B0604020202020204" pitchFamily="34" charset="0"/>
              </a:rPr>
            </a:br>
            <a:r>
              <a:rPr lang="pl-PL" sz="2350" dirty="0">
                <a:latin typeface="Arial" panose="020B0604020202020204" pitchFamily="34" charset="0"/>
                <a:cs typeface="Arial" panose="020B0604020202020204" pitchFamily="34" charset="0"/>
              </a:rPr>
              <a:t>w szczególności:</a:t>
            </a:r>
          </a:p>
          <a:p>
            <a:pPr>
              <a:lnSpc>
                <a:spcPct val="150000"/>
              </a:lnSpc>
              <a:spcBef>
                <a:spcPts val="0"/>
              </a:spcBef>
              <a:spcAft>
                <a:spcPts val="600"/>
              </a:spcAft>
              <a:buFont typeface="Wingdings" panose="05000000000000000000" pitchFamily="2" charset="2"/>
              <a:buChar char="q"/>
            </a:pPr>
            <a:endParaRPr lang="pl-PL" sz="2000" dirty="0">
              <a:latin typeface="Arial" panose="020B0604020202020204" pitchFamily="34" charset="0"/>
              <a:cs typeface="Arial" panose="020B0604020202020204" pitchFamily="34" charset="0"/>
            </a:endParaRPr>
          </a:p>
          <a:p>
            <a:pPr marL="0" indent="0">
              <a:lnSpc>
                <a:spcPct val="114000"/>
              </a:lnSpc>
              <a:spcBef>
                <a:spcPts val="600"/>
              </a:spcBef>
              <a:buNone/>
            </a:pPr>
            <a:endParaRPr lang="pl-PL" sz="1400" i="1" dirty="0">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5491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6706" y="-277091"/>
            <a:ext cx="10924624" cy="1486501"/>
          </a:xfrm>
        </p:spPr>
        <p:txBody>
          <a:bodyPr>
            <a:normAutofit/>
          </a:bodyPr>
          <a:lstStyle/>
          <a:p>
            <a:pPr algn="ctr"/>
            <a:r>
              <a:rPr lang="pl-PL" sz="3000" b="1" dirty="0">
                <a:latin typeface="Arial" panose="020B0604020202020204" pitchFamily="34" charset="0"/>
                <a:cs typeface="Arial" panose="020B0604020202020204" pitchFamily="34" charset="0"/>
              </a:rPr>
              <a:t>Forma legalnego pobytu – dowolna </a:t>
            </a:r>
            <a:r>
              <a:rPr lang="pl-PL" sz="3000" b="1" i="1" dirty="0">
                <a:latin typeface="Arial" panose="020B0604020202020204" pitchFamily="34" charset="0"/>
                <a:cs typeface="Arial" panose="020B0604020202020204" pitchFamily="34" charset="0"/>
              </a:rPr>
              <a:t>(art. 22 ust. 1 </a:t>
            </a:r>
            <a:r>
              <a:rPr lang="pl-PL" sz="3000" b="1" i="1" dirty="0">
                <a:highlight>
                  <a:srgbClr val="FFFF00"/>
                </a:highlight>
                <a:latin typeface="Arial" panose="020B0604020202020204" pitchFamily="34" charset="0"/>
                <a:cs typeface="Arial" panose="020B0604020202020204" pitchFamily="34" charset="0"/>
              </a:rPr>
              <a:t>pkt 2)</a:t>
            </a:r>
            <a:r>
              <a:rPr lang="pl-PL" sz="3000" b="1" i="1" dirty="0">
                <a:latin typeface="Arial" panose="020B0604020202020204" pitchFamily="34" charset="0"/>
                <a:cs typeface="Arial" panose="020B0604020202020204" pitchFamily="34" charset="0"/>
              </a:rPr>
              <a:t> cd.</a:t>
            </a:r>
            <a:endParaRPr lang="pl-PL" sz="30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83127" y="900217"/>
            <a:ext cx="12108873" cy="5265056"/>
          </a:xfrm>
        </p:spPr>
        <p:txBody>
          <a:bodyPr>
            <a:noAutofit/>
          </a:bodyPr>
          <a:lstStyle/>
          <a:p>
            <a:pPr lvl="0">
              <a:spcBef>
                <a:spcPts val="600"/>
              </a:spcBef>
              <a:spcAft>
                <a:spcPts val="600"/>
              </a:spcAft>
              <a:buFont typeface="Wingdings" panose="05000000000000000000" pitchFamily="2" charset="2"/>
              <a:buChar char="Ø"/>
            </a:pPr>
            <a:r>
              <a:rPr lang="pl-PL" sz="2200" dirty="0">
                <a:latin typeface="Arial" panose="020B0604020202020204" pitchFamily="34" charset="0"/>
                <a:cs typeface="Arial" panose="020B0604020202020204" pitchFamily="34" charset="0"/>
              </a:rPr>
              <a:t>polska wiza, której cel wydania został oznaczony symbolem:</a:t>
            </a:r>
          </a:p>
          <a:p>
            <a:pPr lvl="1">
              <a:spcBef>
                <a:spcPts val="600"/>
              </a:spcBef>
              <a:spcAft>
                <a:spcPts val="600"/>
              </a:spcAft>
            </a:pPr>
            <a:r>
              <a:rPr lang="pl-PL" sz="2200" b="1" dirty="0">
                <a:latin typeface="Arial" panose="020B0604020202020204" pitchFamily="34" charset="0"/>
                <a:cs typeface="Arial" panose="020B0604020202020204" pitchFamily="34" charset="0"/>
              </a:rPr>
              <a:t>„01”</a:t>
            </a:r>
            <a:r>
              <a:rPr lang="pl-PL" sz="2200" dirty="0">
                <a:latin typeface="Arial" panose="020B0604020202020204" pitchFamily="34" charset="0"/>
                <a:cs typeface="Arial" panose="020B0604020202020204" pitchFamily="34" charset="0"/>
              </a:rPr>
              <a:t> – cel turystyczny;</a:t>
            </a:r>
          </a:p>
          <a:p>
            <a:pPr lvl="1">
              <a:spcBef>
                <a:spcPts val="600"/>
              </a:spcBef>
              <a:spcAft>
                <a:spcPts val="600"/>
              </a:spcAft>
            </a:pPr>
            <a:r>
              <a:rPr lang="pl-PL" sz="2200" b="1" dirty="0">
                <a:latin typeface="Arial" panose="020B0604020202020204" pitchFamily="34" charset="0"/>
                <a:cs typeface="Arial" panose="020B0604020202020204" pitchFamily="34" charset="0"/>
              </a:rPr>
              <a:t>„20”</a:t>
            </a:r>
            <a:r>
              <a:rPr lang="pl-PL" sz="2200" dirty="0">
                <a:latin typeface="Arial" panose="020B0604020202020204" pitchFamily="34" charset="0"/>
                <a:cs typeface="Arial" panose="020B0604020202020204" pitchFamily="34" charset="0"/>
              </a:rPr>
              <a:t> – w celu korzystania z ochrony czasowej;</a:t>
            </a:r>
          </a:p>
          <a:p>
            <a:pPr lvl="0">
              <a:spcBef>
                <a:spcPts val="600"/>
              </a:spcBef>
              <a:spcAft>
                <a:spcPts val="600"/>
              </a:spcAft>
              <a:buFont typeface="Wingdings" panose="05000000000000000000" pitchFamily="2" charset="2"/>
              <a:buChar char="Ø"/>
            </a:pPr>
            <a:r>
              <a:rPr lang="pl-PL" sz="2200" dirty="0">
                <a:latin typeface="Arial" panose="020B0604020202020204" pitchFamily="34" charset="0"/>
                <a:cs typeface="Arial" panose="020B0604020202020204" pitchFamily="34" charset="0"/>
              </a:rPr>
              <a:t>zezwolenie na pobyt czasowy udzielone na podstawie </a:t>
            </a:r>
            <a:r>
              <a:rPr lang="pl-PL" sz="2200" b="1" i="1" dirty="0">
                <a:latin typeface="Arial" panose="020B0604020202020204" pitchFamily="34" charset="0"/>
                <a:cs typeface="Arial" panose="020B0604020202020204" pitchFamily="34" charset="0"/>
              </a:rPr>
              <a:t>art. 181 ust. 1</a:t>
            </a:r>
            <a:r>
              <a:rPr lang="pl-PL" sz="2200" i="1" dirty="0">
                <a:latin typeface="Arial" panose="020B0604020202020204" pitchFamily="34" charset="0"/>
                <a:cs typeface="Arial" panose="020B0604020202020204" pitchFamily="34" charset="0"/>
              </a:rPr>
              <a:t> ustawy z dnia </a:t>
            </a:r>
            <a:br>
              <a:rPr lang="pl-PL" sz="2200" i="1" dirty="0">
                <a:latin typeface="Arial" panose="020B0604020202020204" pitchFamily="34" charset="0"/>
                <a:cs typeface="Arial" panose="020B0604020202020204" pitchFamily="34" charset="0"/>
              </a:rPr>
            </a:br>
            <a:r>
              <a:rPr lang="pl-PL" sz="2200" i="1" dirty="0">
                <a:latin typeface="Arial" panose="020B0604020202020204" pitchFamily="34" charset="0"/>
                <a:cs typeface="Arial" panose="020B0604020202020204" pitchFamily="34" charset="0"/>
              </a:rPr>
              <a:t>12 grudnia 2013 r. o cudzoziemcach;</a:t>
            </a:r>
            <a:endParaRPr lang="pl-PL" sz="2200" dirty="0">
              <a:latin typeface="Arial" panose="020B0604020202020204" pitchFamily="34" charset="0"/>
              <a:cs typeface="Arial" panose="020B0604020202020204" pitchFamily="34" charset="0"/>
            </a:endParaRPr>
          </a:p>
          <a:p>
            <a:pPr>
              <a:spcBef>
                <a:spcPts val="600"/>
              </a:spcBef>
              <a:spcAft>
                <a:spcPts val="600"/>
              </a:spcAft>
              <a:buFont typeface="Wingdings" panose="05000000000000000000" pitchFamily="2" charset="2"/>
              <a:buChar char="Ø"/>
            </a:pPr>
            <a:r>
              <a:rPr lang="pl-PL" sz="2200" dirty="0">
                <a:latin typeface="Arial" panose="020B0604020202020204" pitchFamily="34" charset="0"/>
                <a:cs typeface="Arial" panose="020B0604020202020204" pitchFamily="34" charset="0"/>
              </a:rPr>
              <a:t>zezwolenie komendanta placówki Straży Granicznej na wjazd na terytorium RP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na podstawie </a:t>
            </a:r>
            <a:r>
              <a:rPr lang="pl-PL" sz="2200" b="1" i="1" dirty="0">
                <a:latin typeface="Arial" panose="020B0604020202020204" pitchFamily="34" charset="0"/>
                <a:cs typeface="Arial" panose="020B0604020202020204" pitchFamily="34" charset="0"/>
              </a:rPr>
              <a:t>art. 32 ust. 1</a:t>
            </a:r>
            <a:r>
              <a:rPr lang="pl-PL" sz="2200" i="1" dirty="0">
                <a:latin typeface="Arial" panose="020B0604020202020204" pitchFamily="34" charset="0"/>
                <a:cs typeface="Arial" panose="020B0604020202020204" pitchFamily="34" charset="0"/>
              </a:rPr>
              <a:t> ustawy o cudzoziemcach </a:t>
            </a:r>
            <a:r>
              <a:rPr lang="pl-PL" sz="2200" dirty="0">
                <a:latin typeface="Arial" panose="020B0604020202020204" pitchFamily="34" charset="0"/>
                <a:cs typeface="Arial" panose="020B0604020202020204" pitchFamily="34" charset="0"/>
              </a:rPr>
              <a:t>(stosownie do </a:t>
            </a:r>
            <a:r>
              <a:rPr lang="pl-PL" sz="2200" b="1" i="1" dirty="0">
                <a:latin typeface="Arial" panose="020B0604020202020204" pitchFamily="34" charset="0"/>
                <a:cs typeface="Arial" panose="020B0604020202020204" pitchFamily="34" charset="0"/>
              </a:rPr>
              <a:t>art. 44 </a:t>
            </a:r>
            <a:r>
              <a:rPr lang="pl-PL" sz="2200" i="1" dirty="0">
                <a:latin typeface="Arial" panose="020B0604020202020204" pitchFamily="34" charset="0"/>
                <a:cs typeface="Arial" panose="020B0604020202020204" pitchFamily="34" charset="0"/>
              </a:rPr>
              <a:t>ustawy </a:t>
            </a:r>
            <a:br>
              <a:rPr lang="pl-PL" sz="2200" i="1" dirty="0">
                <a:latin typeface="Arial" panose="020B0604020202020204" pitchFamily="34" charset="0"/>
                <a:cs typeface="Arial" panose="020B0604020202020204" pitchFamily="34" charset="0"/>
              </a:rPr>
            </a:br>
            <a:r>
              <a:rPr lang="pl-PL" sz="2200" i="1" dirty="0">
                <a:latin typeface="Arial" panose="020B0604020202020204" pitchFamily="34" charset="0"/>
                <a:cs typeface="Arial" panose="020B0604020202020204" pitchFamily="34" charset="0"/>
              </a:rPr>
              <a:t>o pomocy obywatelom Ukrainy, </a:t>
            </a:r>
            <a:r>
              <a:rPr lang="pl-PL" sz="2200" dirty="0">
                <a:latin typeface="Arial" panose="020B0604020202020204" pitchFamily="34" charset="0"/>
                <a:cs typeface="Arial" panose="020B0604020202020204" pitchFamily="34" charset="0"/>
              </a:rPr>
              <a:t>pobyt obywatela tego kraju, któremu komendant placówki Straży Granicznej na odcinku granicy RP z Ukrainą zezwolił na wjazd na terytorium Polski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na podstawie </a:t>
            </a:r>
            <a:r>
              <a:rPr lang="pl-PL" sz="2200" i="1" dirty="0">
                <a:latin typeface="Arial" panose="020B0604020202020204" pitchFamily="34" charset="0"/>
                <a:cs typeface="Arial" panose="020B0604020202020204" pitchFamily="34" charset="0"/>
              </a:rPr>
              <a:t>art. 32 ust. 1 ustawy o cudzoziemcach</a:t>
            </a:r>
            <a:r>
              <a:rPr lang="pl-PL" sz="2200" dirty="0">
                <a:latin typeface="Arial" panose="020B0604020202020204" pitchFamily="34" charset="0"/>
                <a:cs typeface="Arial" panose="020B0604020202020204" pitchFamily="34" charset="0"/>
              </a:rPr>
              <a:t>, </a:t>
            </a:r>
            <a:r>
              <a:rPr lang="pl-PL" sz="2200" b="1" dirty="0">
                <a:latin typeface="Arial" panose="020B0604020202020204" pitchFamily="34" charset="0"/>
                <a:cs typeface="Arial" panose="020B0604020202020204" pitchFamily="34" charset="0"/>
              </a:rPr>
              <a:t>uznaje się za legalny przez okres </a:t>
            </a:r>
            <a:br>
              <a:rPr lang="pl-PL" sz="2200" b="1" dirty="0">
                <a:latin typeface="Arial" panose="020B0604020202020204" pitchFamily="34" charset="0"/>
                <a:cs typeface="Arial" panose="020B0604020202020204" pitchFamily="34" charset="0"/>
              </a:rPr>
            </a:br>
            <a:r>
              <a:rPr lang="pl-PL" sz="2200" b="1" dirty="0">
                <a:latin typeface="Arial" panose="020B0604020202020204" pitchFamily="34" charset="0"/>
                <a:cs typeface="Arial" panose="020B0604020202020204" pitchFamily="34" charset="0"/>
              </a:rPr>
              <a:t>18 miesięcy);</a:t>
            </a:r>
          </a:p>
          <a:p>
            <a:pPr>
              <a:spcBef>
                <a:spcPts val="600"/>
              </a:spcBef>
              <a:spcAft>
                <a:spcPts val="600"/>
              </a:spcAft>
              <a:buFont typeface="Wingdings" panose="05000000000000000000" pitchFamily="2" charset="2"/>
              <a:buChar char="Ø"/>
            </a:pPr>
            <a:r>
              <a:rPr lang="pl-PL" sz="2200" b="1" dirty="0">
                <a:latin typeface="Arial" panose="020B0604020202020204" pitchFamily="34" charset="0"/>
                <a:cs typeface="Arial" panose="020B0604020202020204" pitchFamily="34" charset="0"/>
              </a:rPr>
              <a:t>tymczasowe zaświadczenie tożsamości cudzoziemca (TZTC) </a:t>
            </a:r>
            <a:r>
              <a:rPr lang="pl-PL" sz="2200" dirty="0">
                <a:latin typeface="Arial" panose="020B0604020202020204" pitchFamily="34" charset="0"/>
                <a:cs typeface="Arial" panose="020B0604020202020204" pitchFamily="34" charset="0"/>
              </a:rPr>
              <a:t>– wydawane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cudzoziemcom znajdującym się w trakcie procedury o przyznanie ochrony międzynarodowej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(statusu uchodźcy)</a:t>
            </a:r>
          </a:p>
          <a:p>
            <a:pPr lvl="0">
              <a:spcBef>
                <a:spcPts val="600"/>
              </a:spcBef>
              <a:spcAft>
                <a:spcPts val="600"/>
              </a:spcAft>
              <a:buFont typeface="Wingdings" panose="05000000000000000000" pitchFamily="2" charset="2"/>
              <a:buChar char="Ø"/>
            </a:pPr>
            <a:r>
              <a:rPr lang="pl-PL" sz="2200" dirty="0">
                <a:latin typeface="Arial" panose="020B0604020202020204" pitchFamily="34" charset="0"/>
                <a:cs typeface="Arial" panose="020B0604020202020204" pitchFamily="34" charset="0"/>
              </a:rPr>
              <a:t>zezwolenie na przekraczanie granicy w ramach </a:t>
            </a:r>
            <a:r>
              <a:rPr lang="pl-PL" sz="2200" b="1" dirty="0">
                <a:latin typeface="Arial" panose="020B0604020202020204" pitchFamily="34" charset="0"/>
                <a:cs typeface="Arial" panose="020B0604020202020204" pitchFamily="34" charset="0"/>
              </a:rPr>
              <a:t>małego ruchu granicznego.</a:t>
            </a:r>
          </a:p>
          <a:p>
            <a:pPr marL="0" indent="0">
              <a:lnSpc>
                <a:spcPct val="150000"/>
              </a:lnSpc>
              <a:buNone/>
            </a:pPr>
            <a:endParaRPr lang="pl-PL"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6813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1668" y="160938"/>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Legalność powierzenia obywatelowi Ukrainy </a:t>
            </a:r>
            <a:br>
              <a:rPr lang="pl-PL" sz="3200" b="1" dirty="0">
                <a:latin typeface="Arial" panose="020B0604020202020204" pitchFamily="34" charset="0"/>
                <a:cs typeface="Arial" panose="020B0604020202020204" pitchFamily="34" charset="0"/>
              </a:rPr>
            </a:br>
            <a:r>
              <a:rPr lang="pl-PL" sz="3200" b="1" dirty="0">
                <a:highlight>
                  <a:srgbClr val="FFFF00"/>
                </a:highlight>
                <a:latin typeface="Arial" panose="020B0604020202020204" pitchFamily="34" charset="0"/>
                <a:cs typeface="Arial" panose="020B0604020202020204" pitchFamily="34" charset="0"/>
              </a:rPr>
              <a:t>w trakcie procedury uchodźczej</a:t>
            </a:r>
          </a:p>
        </p:txBody>
      </p:sp>
      <p:sp>
        <p:nvSpPr>
          <p:cNvPr id="3" name="Symbol zastępczy zawartości 2"/>
          <p:cNvSpPr>
            <a:spLocks noGrp="1"/>
          </p:cNvSpPr>
          <p:nvPr>
            <p:ph idx="1"/>
          </p:nvPr>
        </p:nvSpPr>
        <p:spPr>
          <a:xfrm>
            <a:off x="134645" y="1486501"/>
            <a:ext cx="11922710" cy="5184559"/>
          </a:xfrm>
        </p:spPr>
        <p:txBody>
          <a:bodyPr>
            <a:noAutofit/>
          </a:bodyPr>
          <a:lstStyle/>
          <a:p>
            <a:pPr>
              <a:lnSpc>
                <a:spcPct val="114000"/>
              </a:lnSpc>
              <a:spcBef>
                <a:spcPts val="600"/>
              </a:spcBef>
              <a:buFont typeface="Wingdings" panose="05000000000000000000" pitchFamily="2" charset="2"/>
              <a:buChar char="q"/>
            </a:pPr>
            <a:r>
              <a:rPr lang="pl-PL" sz="2000" i="1" dirty="0">
                <a:effectLst/>
                <a:latin typeface="Arial" panose="020B0604020202020204" pitchFamily="34" charset="0"/>
                <a:ea typeface="Times New Roman" panose="02020603050405020304" pitchFamily="18" charset="0"/>
                <a:cs typeface="Arial" panose="020B0604020202020204" pitchFamily="34" charset="0"/>
              </a:rPr>
              <a:t>Art. 34 ust. 1 </a:t>
            </a:r>
            <a:r>
              <a:rPr lang="pl-PL" sz="2000" i="1" dirty="0">
                <a:latin typeface="Arial" panose="020B0604020202020204" pitchFamily="34" charset="0"/>
                <a:ea typeface="Times New Roman" panose="02020603050405020304" pitchFamily="18" charset="0"/>
                <a:cs typeface="Arial" panose="020B0604020202020204" pitchFamily="34" charset="0"/>
              </a:rPr>
              <a:t>ustawy z dnia 13 czerwca 2003 r. o udzielaniu cudzoziemcom ochrony na terytorium RP </a:t>
            </a:r>
            <a:r>
              <a:rPr lang="pl-PL" sz="2000" dirty="0">
                <a:latin typeface="Arial" panose="020B0604020202020204" pitchFamily="34" charset="0"/>
                <a:ea typeface="Times New Roman" panose="02020603050405020304" pitchFamily="18" charset="0"/>
                <a:cs typeface="Arial" panose="020B0604020202020204" pitchFamily="34" charset="0"/>
              </a:rPr>
              <a:t>określa</a:t>
            </a:r>
            <a:r>
              <a:rPr lang="pl-PL" sz="2000" dirty="0">
                <a:effectLst/>
                <a:latin typeface="Arial" panose="020B0604020202020204" pitchFamily="34" charset="0"/>
                <a:ea typeface="Times New Roman" panose="02020603050405020304" pitchFamily="18" charset="0"/>
                <a:cs typeface="Arial" panose="020B0604020202020204" pitchFamily="34" charset="0"/>
              </a:rPr>
              <a:t>, że załatwienie sprawy dotyczącej udzielenia ochrony międzynarodowej następuje </a:t>
            </a:r>
            <a:br>
              <a:rPr lang="pl-PL" sz="2000" dirty="0">
                <a:effectLst/>
                <a:latin typeface="Arial" panose="020B0604020202020204" pitchFamily="34" charset="0"/>
                <a:ea typeface="Times New Roman" panose="02020603050405020304" pitchFamily="18" charset="0"/>
                <a:cs typeface="Arial" panose="020B0604020202020204" pitchFamily="34" charset="0"/>
              </a:rPr>
            </a:br>
            <a:r>
              <a:rPr lang="pl-PL" sz="2000" dirty="0">
                <a:latin typeface="Arial" panose="020B0604020202020204" pitchFamily="34" charset="0"/>
                <a:ea typeface="Times New Roman" panose="02020603050405020304" pitchFamily="18" charset="0"/>
                <a:cs typeface="Arial" panose="020B0604020202020204" pitchFamily="34" charset="0"/>
              </a:rPr>
              <a:t>– co do zasady – w </a:t>
            </a:r>
            <a:r>
              <a:rPr lang="pl-PL" sz="2000" dirty="0">
                <a:effectLst/>
                <a:latin typeface="Arial" panose="020B0604020202020204" pitchFamily="34" charset="0"/>
                <a:ea typeface="Times New Roman" panose="02020603050405020304" pitchFamily="18" charset="0"/>
                <a:cs typeface="Arial" panose="020B0604020202020204" pitchFamily="34" charset="0"/>
              </a:rPr>
              <a:t>terminie 6 miesięcy od dnia złożenia wniosku o udzielenie ochrony międzynarodowej na formularzu. </a:t>
            </a:r>
          </a:p>
          <a:p>
            <a:pPr>
              <a:lnSpc>
                <a:spcPct val="114000"/>
              </a:lnSpc>
              <a:spcBef>
                <a:spcPts val="600"/>
              </a:spcBef>
              <a:buFont typeface="Wingdings" panose="05000000000000000000" pitchFamily="2" charset="2"/>
              <a:buChar char="q"/>
            </a:pPr>
            <a:r>
              <a:rPr lang="pl-PL" sz="2000" dirty="0">
                <a:effectLst/>
                <a:latin typeface="Arial" panose="020B0604020202020204" pitchFamily="34" charset="0"/>
                <a:ea typeface="Times New Roman" panose="02020603050405020304" pitchFamily="18" charset="0"/>
                <a:cs typeface="Arial" panose="020B0604020202020204" pitchFamily="34" charset="0"/>
              </a:rPr>
              <a:t>Jeżeli sprawa nie została załatwiona w ww. terminie i opóźnienie nie nastąpiło z winy wnioskodawcy, Szef Urzędu do Spraw Cudzoziemców, na wniosek osoby, której dotyczy wniosek o udzielenie ochrony międzynarodowej, wydaje zaświadczenie, które wraz z tymczasowym zaświadczeniem tożsamości cudzoziemca uprawnia tę osobę do wykonywania pracy na terytorium RP na zasadach </a:t>
            </a:r>
            <a:br>
              <a:rPr lang="pl-PL" sz="2000" dirty="0">
                <a:effectLst/>
                <a:latin typeface="Arial" panose="020B0604020202020204" pitchFamily="34" charset="0"/>
                <a:ea typeface="Times New Roman" panose="02020603050405020304" pitchFamily="18" charset="0"/>
                <a:cs typeface="Arial" panose="020B0604020202020204" pitchFamily="34" charset="0"/>
              </a:rPr>
            </a:br>
            <a:r>
              <a:rPr lang="pl-PL" sz="2000" dirty="0">
                <a:effectLst/>
                <a:latin typeface="Arial" panose="020B0604020202020204" pitchFamily="34" charset="0"/>
                <a:ea typeface="Times New Roman" panose="02020603050405020304" pitchFamily="18" charset="0"/>
                <a:cs typeface="Arial" panose="020B0604020202020204" pitchFamily="34" charset="0"/>
              </a:rPr>
              <a:t>i w trybie określonych w </a:t>
            </a:r>
            <a:r>
              <a:rPr lang="pl-PL" sz="2000" i="1" dirty="0">
                <a:effectLst/>
                <a:latin typeface="Arial" panose="020B0604020202020204" pitchFamily="34" charset="0"/>
                <a:ea typeface="Times New Roman" panose="02020603050405020304" pitchFamily="18" charset="0"/>
                <a:cs typeface="Arial" panose="020B0604020202020204" pitchFamily="34" charset="0"/>
              </a:rPr>
              <a:t>ustawie o promocji zatrudnienia i instytucjach rynku pracy </a:t>
            </a:r>
            <a:br>
              <a:rPr lang="pl-PL" sz="2000" i="1" dirty="0">
                <a:effectLst/>
                <a:latin typeface="Arial" panose="020B0604020202020204" pitchFamily="34" charset="0"/>
                <a:ea typeface="Times New Roman" panose="02020603050405020304" pitchFamily="18" charset="0"/>
                <a:cs typeface="Arial" panose="020B0604020202020204" pitchFamily="34" charset="0"/>
              </a:rPr>
            </a:br>
            <a:r>
              <a:rPr lang="pl-PL" sz="2000" i="1" dirty="0">
                <a:effectLst/>
                <a:latin typeface="Arial" panose="020B0604020202020204" pitchFamily="34" charset="0"/>
                <a:ea typeface="Times New Roman" panose="02020603050405020304" pitchFamily="18" charset="0"/>
                <a:cs typeface="Arial" panose="020B0604020202020204" pitchFamily="34" charset="0"/>
              </a:rPr>
              <a:t>(art. 35 ust. 1 ustawy </a:t>
            </a:r>
            <a:r>
              <a:rPr lang="pl-PL" sz="2000" i="1" dirty="0">
                <a:latin typeface="Arial" panose="020B0604020202020204" pitchFamily="34" charset="0"/>
                <a:ea typeface="Times New Roman" panose="02020603050405020304" pitchFamily="18" charset="0"/>
                <a:cs typeface="Arial" panose="020B0604020202020204" pitchFamily="34" charset="0"/>
              </a:rPr>
              <a:t>o udzielaniu cudzoziemcom ochrony na terytorium RP</a:t>
            </a:r>
            <a:r>
              <a:rPr lang="pl-PL" sz="2000" i="1" dirty="0">
                <a:effectLst/>
                <a:latin typeface="Arial" panose="020B0604020202020204" pitchFamily="34" charset="0"/>
                <a:ea typeface="Times New Roman" panose="02020603050405020304" pitchFamily="18" charset="0"/>
                <a:cs typeface="Arial" panose="020B0604020202020204" pitchFamily="34" charset="0"/>
              </a:rPr>
              <a:t> ).</a:t>
            </a:r>
          </a:p>
          <a:p>
            <a:pPr>
              <a:lnSpc>
                <a:spcPct val="114000"/>
              </a:lnSpc>
              <a:buFont typeface="Wingdings" panose="05000000000000000000" pitchFamily="2" charset="2"/>
              <a:buChar char="q"/>
            </a:pPr>
            <a:r>
              <a:rPr lang="pl-PL" sz="2000" dirty="0">
                <a:effectLst/>
                <a:latin typeface="Arial" panose="020B0604020202020204" pitchFamily="34" charset="0"/>
                <a:ea typeface="Times New Roman" panose="02020603050405020304" pitchFamily="18" charset="0"/>
                <a:cs typeface="Arial" panose="020B0604020202020204" pitchFamily="34" charset="0"/>
              </a:rPr>
              <a:t>W myśl </a:t>
            </a:r>
            <a:r>
              <a:rPr lang="pl-PL" sz="2000" i="1" dirty="0">
                <a:effectLst/>
                <a:latin typeface="Arial" panose="020B0604020202020204" pitchFamily="34" charset="0"/>
                <a:ea typeface="Times New Roman" panose="02020603050405020304" pitchFamily="18" charset="0"/>
                <a:cs typeface="Arial" panose="020B0604020202020204" pitchFamily="34" charset="0"/>
              </a:rPr>
              <a:t>art. 87 ust. 1 pkt 6a ustawy o promocji zatrudnienia i instytucjach rynku pracy,</a:t>
            </a:r>
            <a:r>
              <a:rPr lang="pl-PL" sz="2000" dirty="0">
                <a:effectLst/>
                <a:latin typeface="Arial" panose="020B0604020202020204" pitchFamily="34" charset="0"/>
                <a:ea typeface="Times New Roman" panose="02020603050405020304" pitchFamily="18" charset="0"/>
                <a:cs typeface="Arial" panose="020B0604020202020204" pitchFamily="34" charset="0"/>
              </a:rPr>
              <a:t> c</a:t>
            </a:r>
            <a:r>
              <a:rPr lang="pl-P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udzoziemiec jest uprawniony do wykonywania pracy na terytorium Polski, jeżeli </a:t>
            </a:r>
            <a:r>
              <a:rPr lang="pl-PL" sz="2000" dirty="0">
                <a:effectLst/>
                <a:latin typeface="Arial" panose="020B0604020202020204" pitchFamily="34" charset="0"/>
                <a:ea typeface="Times New Roman" panose="02020603050405020304" pitchFamily="18" charset="0"/>
                <a:cs typeface="Arial" panose="020B0604020202020204" pitchFamily="34" charset="0"/>
              </a:rPr>
              <a:t>posiada ważne zaświadczenie wydane na podstawie </a:t>
            </a:r>
            <a:r>
              <a:rPr lang="pl-PL" sz="2000" i="1" dirty="0">
                <a:effectLst/>
                <a:latin typeface="Arial" panose="020B0604020202020204" pitchFamily="34" charset="0"/>
                <a:ea typeface="Times New Roman" panose="02020603050405020304" pitchFamily="18" charset="0"/>
                <a:cs typeface="Arial" panose="020B0604020202020204" pitchFamily="34" charset="0"/>
              </a:rPr>
              <a:t>art. 35 ust. 1 o udzielaniu cudzoziemcom ochrony na terytorium RP.</a:t>
            </a: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1303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1668" y="160938"/>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Legalność powierzenia pracy obywatelowi Ukrainy </a:t>
            </a:r>
            <a:br>
              <a:rPr lang="pl-PL" sz="3200" b="1" dirty="0">
                <a:latin typeface="Arial" panose="020B0604020202020204" pitchFamily="34" charset="0"/>
                <a:cs typeface="Arial" panose="020B0604020202020204" pitchFamily="34" charset="0"/>
              </a:rPr>
            </a:br>
            <a:r>
              <a:rPr lang="pl-PL" sz="3200" b="1" dirty="0">
                <a:latin typeface="Arial" panose="020B0604020202020204" pitchFamily="34" charset="0"/>
                <a:cs typeface="Arial" panose="020B0604020202020204" pitchFamily="34" charset="0"/>
              </a:rPr>
              <a:t>w trakcie procedury uchodźczej cd.</a:t>
            </a:r>
          </a:p>
        </p:txBody>
      </p:sp>
      <p:sp>
        <p:nvSpPr>
          <p:cNvPr id="3" name="Symbol zastępczy zawartości 2"/>
          <p:cNvSpPr>
            <a:spLocks noGrp="1"/>
          </p:cNvSpPr>
          <p:nvPr>
            <p:ph idx="1"/>
          </p:nvPr>
        </p:nvSpPr>
        <p:spPr>
          <a:xfrm>
            <a:off x="720570" y="1652755"/>
            <a:ext cx="10750859" cy="4527612"/>
          </a:xfrm>
        </p:spPr>
        <p:txBody>
          <a:bodyPr>
            <a:noAutofit/>
          </a:bodyPr>
          <a:lstStyle/>
          <a:p>
            <a:pPr>
              <a:lnSpc>
                <a:spcPct val="150000"/>
              </a:lnSpc>
              <a:buFont typeface="Wingdings" panose="05000000000000000000" pitchFamily="2" charset="2"/>
              <a:buChar char="q"/>
            </a:pPr>
            <a:r>
              <a:rPr lang="pl-PL" sz="2200" dirty="0">
                <a:latin typeface="Arial" panose="020B0604020202020204" pitchFamily="34" charset="0"/>
                <a:ea typeface="Times New Roman" panose="02020603050405020304" pitchFamily="18" charset="0"/>
                <a:cs typeface="Arial" panose="020B0604020202020204" pitchFamily="34" charset="0"/>
              </a:rPr>
              <a:t>O</a:t>
            </a:r>
            <a:r>
              <a:rPr lang="pl-PL" sz="2200" dirty="0">
                <a:effectLst/>
                <a:latin typeface="Arial" panose="020B0604020202020204" pitchFamily="34" charset="0"/>
                <a:ea typeface="Times New Roman" panose="02020603050405020304" pitchFamily="18" charset="0"/>
                <a:cs typeface="Arial" panose="020B0604020202020204" pitchFamily="34" charset="0"/>
              </a:rPr>
              <a:t>bywatel Ukrainy będący w trakcie postępowania o udzielenie ochrony międzynarodowej może legalnie świadczyć pracę również w okresie przed wydaniem ww. zaświadczenia,</a:t>
            </a:r>
            <a:r>
              <a:rPr lang="pl-PL" sz="2200" i="1" dirty="0">
                <a:effectLst/>
                <a:latin typeface="Arial" panose="020B0604020202020204" pitchFamily="34" charset="0"/>
                <a:ea typeface="Times New Roman" panose="02020603050405020304" pitchFamily="18" charset="0"/>
                <a:cs typeface="Arial" panose="020B0604020202020204" pitchFamily="34" charset="0"/>
              </a:rPr>
              <a:t> </a:t>
            </a:r>
            <a:r>
              <a:rPr lang="pl-PL" sz="22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pod w</a:t>
            </a:r>
            <a:r>
              <a:rPr lang="pl-PL" sz="2200" b="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arunkiem złożenia przez podmiot powierzający wykonywanie pracy powiadomienia PUP </a:t>
            </a:r>
            <a:r>
              <a:rPr lang="pl-PL"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podjęciu pracy przez o</a:t>
            </a:r>
            <a:r>
              <a:rPr lang="pl-PL" sz="2200" dirty="0">
                <a:latin typeface="Arial" panose="020B0604020202020204" pitchFamily="34" charset="0"/>
                <a:ea typeface="Times New Roman" panose="02020603050405020304" pitchFamily="18" charset="0"/>
                <a:cs typeface="Arial" panose="020B0604020202020204" pitchFamily="34" charset="0"/>
              </a:rPr>
              <a:t>bywatela Ukrainy – </a:t>
            </a:r>
            <a:r>
              <a:rPr lang="pl-PL"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 terminie 14 dni od dnia podjęcia pracy przez cudzoziemca. </a:t>
            </a:r>
          </a:p>
          <a:p>
            <a:pPr>
              <a:lnSpc>
                <a:spcPct val="150000"/>
              </a:lnSpc>
              <a:buFont typeface="Wingdings" panose="05000000000000000000" pitchFamily="2" charset="2"/>
              <a:buChar char="q"/>
            </a:pPr>
            <a:r>
              <a:rPr lang="pl-PL" sz="2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Niedopełnienie tego obowiązku należy traktować jako </a:t>
            </a:r>
            <a:r>
              <a:rPr lang="pl-PL" sz="2200" b="1" dirty="0">
                <a:solidFill>
                  <a:srgbClr val="000000"/>
                </a:solidFill>
                <a:highlight>
                  <a:srgbClr val="FFFF00"/>
                </a:highlight>
                <a:latin typeface="Arial" panose="020B0604020202020204" pitchFamily="34" charset="0"/>
                <a:ea typeface="Times New Roman" panose="02020603050405020304" pitchFamily="18" charset="0"/>
                <a:cs typeface="Arial" panose="020B0604020202020204" pitchFamily="34" charset="0"/>
              </a:rPr>
              <a:t>powierzenie nielegalnego wykonywania </a:t>
            </a:r>
            <a:r>
              <a:rPr lang="pl-PL" sz="2200" b="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pracy cudzoziemcowi.</a:t>
            </a:r>
            <a:endParaRPr lang="pl-PL" sz="2200" b="1"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4000"/>
              </a:lnSpc>
              <a:buNone/>
            </a:pP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2493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431" y="-109821"/>
            <a:ext cx="10515600" cy="1293091"/>
          </a:xfrm>
        </p:spPr>
        <p:txBody>
          <a:bodyPr>
            <a:normAutofit/>
          </a:bodyPr>
          <a:lstStyle/>
          <a:p>
            <a:pPr algn="ctr"/>
            <a:r>
              <a:rPr lang="pl-PL" sz="3200" b="1" dirty="0">
                <a:latin typeface="Arial" panose="020B0604020202020204" pitchFamily="34" charset="0"/>
                <a:cs typeface="Arial" panose="020B0604020202020204" pitchFamily="34" charset="0"/>
              </a:rPr>
              <a:t>Dwa systemy zatrudniania obywateli Ukrainy</a:t>
            </a:r>
          </a:p>
        </p:txBody>
      </p:sp>
      <p:sp>
        <p:nvSpPr>
          <p:cNvPr id="3" name="Symbol zastępczy zawartości 2"/>
          <p:cNvSpPr>
            <a:spLocks noGrp="1"/>
          </p:cNvSpPr>
          <p:nvPr>
            <p:ph idx="1"/>
          </p:nvPr>
        </p:nvSpPr>
        <p:spPr>
          <a:xfrm>
            <a:off x="115454" y="998543"/>
            <a:ext cx="11961091" cy="5265056"/>
          </a:xfrm>
        </p:spPr>
        <p:txBody>
          <a:bodyPr>
            <a:noAutofit/>
          </a:bodyPr>
          <a:lstStyle/>
          <a:p>
            <a:pPr marL="0" indent="0">
              <a:spcBef>
                <a:spcPts val="0"/>
              </a:spcBef>
              <a:spcAft>
                <a:spcPts val="600"/>
              </a:spcAft>
              <a:buNone/>
            </a:pPr>
            <a:r>
              <a:rPr lang="pl-PL" sz="2000" b="1" dirty="0">
                <a:latin typeface="Arial" panose="020B0604020202020204" pitchFamily="34" charset="0"/>
                <a:cs typeface="Arial" panose="020B0604020202020204" pitchFamily="34" charset="0"/>
              </a:rPr>
              <a:t>Obowiązek powiadomienia PUP</a:t>
            </a:r>
            <a:r>
              <a:rPr lang="pl-PL" sz="2000" dirty="0">
                <a:latin typeface="Arial" panose="020B0604020202020204" pitchFamily="34" charset="0"/>
                <a:cs typeface="Arial" panose="020B0604020202020204" pitchFamily="34" charset="0"/>
              </a:rPr>
              <a:t> o powierzeniu pracy obywatelowi Ukrainy </a:t>
            </a:r>
            <a:r>
              <a:rPr lang="pl-PL" sz="2000" b="1" dirty="0">
                <a:latin typeface="Arial" panose="020B0604020202020204" pitchFamily="34" charset="0"/>
                <a:cs typeface="Arial" panose="020B0604020202020204" pitchFamily="34" charset="0"/>
              </a:rPr>
              <a:t>nie dotyczy przypadku</a:t>
            </a:r>
            <a:r>
              <a:rPr lang="pl-PL" sz="2000" dirty="0">
                <a:latin typeface="Arial" panose="020B0604020202020204" pitchFamily="34" charset="0"/>
                <a:cs typeface="Arial" panose="020B0604020202020204" pitchFamily="34" charset="0"/>
              </a:rPr>
              <a:t>,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w którym cudzoziemiec ten wykonuje pracę na terytorium Polski zgodnie z przepisami </a:t>
            </a:r>
            <a:r>
              <a:rPr lang="pl-PL" sz="2000" i="1" dirty="0">
                <a:latin typeface="Arial" panose="020B0604020202020204" pitchFamily="34" charset="0"/>
                <a:cs typeface="Arial" panose="020B0604020202020204" pitchFamily="34" charset="0"/>
              </a:rPr>
              <a:t>art. 87 ustawy </a:t>
            </a:r>
            <a:br>
              <a:rPr lang="pl-PL" sz="2000" i="1" dirty="0">
                <a:latin typeface="Arial" panose="020B0604020202020204" pitchFamily="34" charset="0"/>
                <a:cs typeface="Arial" panose="020B0604020202020204" pitchFamily="34" charset="0"/>
              </a:rPr>
            </a:br>
            <a:r>
              <a:rPr lang="pl-PL" sz="2000" i="1" dirty="0">
                <a:latin typeface="Arial" panose="020B0604020202020204" pitchFamily="34" charset="0"/>
                <a:cs typeface="Arial" panose="020B0604020202020204" pitchFamily="34" charset="0"/>
              </a:rPr>
              <a:t>o promocji zatrudnienia i instytucjach rynku pracy</a:t>
            </a:r>
          </a:p>
          <a:p>
            <a:pPr marL="0" indent="0">
              <a:spcBef>
                <a:spcPts val="600"/>
              </a:spcBef>
              <a:spcAft>
                <a:spcPts val="600"/>
              </a:spcAft>
              <a:buNone/>
            </a:pPr>
            <a:r>
              <a:rPr lang="pl-PL" sz="2000" i="1" dirty="0">
                <a:latin typeface="Arial" panose="020B0604020202020204" pitchFamily="34" charset="0"/>
                <a:ea typeface="Times New Roman" panose="02020603050405020304" pitchFamily="18" charset="0"/>
                <a:cs typeface="Arial" panose="020B0604020202020204" pitchFamily="34" charset="0"/>
              </a:rPr>
              <a:t>(art. 22 ust. 1a)</a:t>
            </a:r>
          </a:p>
          <a:p>
            <a:pPr>
              <a:spcBef>
                <a:spcPts val="600"/>
              </a:spcBef>
              <a:spcAft>
                <a:spcPts val="6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Zgodnie z wyjaśnieniami Ministerstwa Rodziny i Polityki Społecznej celem </a:t>
            </a:r>
            <a:r>
              <a:rPr lang="pl-PL" sz="2000" i="1" dirty="0">
                <a:latin typeface="Arial" panose="020B0604020202020204" pitchFamily="34" charset="0"/>
                <a:cs typeface="Arial" panose="020B0604020202020204" pitchFamily="34" charset="0"/>
              </a:rPr>
              <a:t>art. 22</a:t>
            </a:r>
            <a:r>
              <a:rPr lang="pl-PL" sz="2000" dirty="0">
                <a:latin typeface="Arial" panose="020B0604020202020204" pitchFamily="34" charset="0"/>
                <a:cs typeface="Arial" panose="020B0604020202020204" pitchFamily="34" charset="0"/>
              </a:rPr>
              <a:t> </a:t>
            </a:r>
            <a:r>
              <a:rPr lang="pl-PL" sz="2000" i="1" dirty="0">
                <a:latin typeface="Arial" panose="020B0604020202020204" pitchFamily="34" charset="0"/>
                <a:cs typeface="Arial" panose="020B0604020202020204" pitchFamily="34" charset="0"/>
              </a:rPr>
              <a:t>ustawy </a:t>
            </a:r>
            <a:br>
              <a:rPr lang="pl-PL" sz="2000" i="1" dirty="0">
                <a:latin typeface="Arial" panose="020B0604020202020204" pitchFamily="34" charset="0"/>
                <a:cs typeface="Arial" panose="020B0604020202020204" pitchFamily="34" charset="0"/>
              </a:rPr>
            </a:br>
            <a:r>
              <a:rPr lang="pl-PL" sz="2000" i="1" dirty="0">
                <a:latin typeface="Arial" panose="020B0604020202020204" pitchFamily="34" charset="0"/>
                <a:cs typeface="Arial" panose="020B0604020202020204" pitchFamily="34" charset="0"/>
              </a:rPr>
              <a:t>o pomocy obywatelom Ukrainy</a:t>
            </a:r>
            <a:r>
              <a:rPr lang="pl-PL" sz="2000" dirty="0">
                <a:latin typeface="Arial" panose="020B0604020202020204" pitchFamily="34" charset="0"/>
                <a:cs typeface="Arial" panose="020B0604020202020204" pitchFamily="34" charset="0"/>
              </a:rPr>
              <a:t> jest funkcjonowanie </a:t>
            </a:r>
            <a:r>
              <a:rPr lang="pl-PL" sz="2000" b="1" dirty="0">
                <a:latin typeface="Arial" panose="020B0604020202020204" pitchFamily="34" charset="0"/>
                <a:cs typeface="Arial" panose="020B0604020202020204" pitchFamily="34" charset="0"/>
              </a:rPr>
              <a:t>nowej, uproszczonej „ścieżki dostępu” obywateli Ukrainy do rynku pracy w Polsce</a:t>
            </a:r>
            <a:r>
              <a:rPr lang="pl-PL" sz="2000" dirty="0">
                <a:latin typeface="Arial" panose="020B0604020202020204" pitchFamily="34" charset="0"/>
                <a:cs typeface="Arial" panose="020B0604020202020204" pitchFamily="34" charset="0"/>
              </a:rPr>
              <a:t> – w okresie, w którym w Ukrainie trwają działania wojenne, </a:t>
            </a:r>
            <a:r>
              <a:rPr lang="pl-PL" sz="2000" b="1" dirty="0">
                <a:latin typeface="Arial" panose="020B0604020202020204" pitchFamily="34" charset="0"/>
                <a:cs typeface="Arial" panose="020B0604020202020204" pitchFamily="34" charset="0"/>
              </a:rPr>
              <a:t>a nie wprowadzanie dodatkowych obowiązków </a:t>
            </a:r>
            <a:r>
              <a:rPr lang="pl-PL" sz="2000" dirty="0">
                <a:latin typeface="Arial" panose="020B0604020202020204" pitchFamily="34" charset="0"/>
                <a:cs typeface="Arial" panose="020B0604020202020204" pitchFamily="34" charset="0"/>
              </a:rPr>
              <a:t>związanych z powierzaniem pracy obywatelom Ukrainy równocześnie z obowiązkami, które są związane z powierzaniem pracy obywatelom wszystkich państw trzecich. </a:t>
            </a:r>
          </a:p>
          <a:p>
            <a:pPr>
              <a:buFont typeface="Wingdings" panose="05000000000000000000" pitchFamily="2" charset="2"/>
              <a:buChar char="q"/>
            </a:pPr>
            <a:r>
              <a:rPr lang="pl-PL" sz="2000" b="1" dirty="0">
                <a:latin typeface="Arial" panose="020B0604020202020204" pitchFamily="34" charset="0"/>
                <a:cs typeface="Arial" panose="020B0604020202020204" pitchFamily="34" charset="0"/>
              </a:rPr>
              <a:t>Obowiązek powiadomienia PUP nie obejmuje zatem przypadków, w których obywatel Ukrainy wykonuje pracę na terytorium Polski na ogólnych zasadach przewidzianych dla cudzoziemców z krajów trzecich</a:t>
            </a:r>
            <a:r>
              <a:rPr lang="pl-PL" sz="2000" dirty="0">
                <a:latin typeface="Arial" panose="020B0604020202020204" pitchFamily="34" charset="0"/>
                <a:cs typeface="Arial" panose="020B0604020202020204" pitchFamily="34" charset="0"/>
              </a:rPr>
              <a:t>, co dotyczy np. cudzoziemców przebywających w Polsce na podstawie zezwolenia na pobyt czasowy (z wyjątkiem zezwolenia, o którym mowa w </a:t>
            </a:r>
            <a:r>
              <a:rPr lang="pl-PL" sz="2000" i="1" dirty="0">
                <a:latin typeface="Arial" panose="020B0604020202020204" pitchFamily="34" charset="0"/>
                <a:cs typeface="Arial" panose="020B0604020202020204" pitchFamily="34" charset="0"/>
              </a:rPr>
              <a:t>art. 181 ust. 1 ustawy z dnia 12 grudnia 2013 r. o cudzoziemcach)</a:t>
            </a:r>
            <a:r>
              <a:rPr lang="pl-PL" sz="2000" dirty="0">
                <a:latin typeface="Arial" panose="020B0604020202020204" pitchFamily="34" charset="0"/>
                <a:cs typeface="Arial" panose="020B0604020202020204" pitchFamily="34" charset="0"/>
              </a:rPr>
              <a:t> i jednocześnie posiadających zezwolenie na pracę lub jednocześnie zwolnionych z obowiązku posiadania takiego zezwolenia na dotychczasowych zasadach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(również w przypadku posiadania oświadczenia o powierzeniu wykonywania pracy cudzoziemcowi, wpisanego do ewidencji w PUP). </a:t>
            </a: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a:p>
            <a:pPr marL="0" indent="0">
              <a:buNone/>
            </a:pPr>
            <a:endParaRPr lang="pl-PL" sz="18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59651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432" y="-166254"/>
            <a:ext cx="10515600" cy="1293091"/>
          </a:xfrm>
        </p:spPr>
        <p:txBody>
          <a:bodyPr>
            <a:normAutofit/>
          </a:bodyPr>
          <a:lstStyle/>
          <a:p>
            <a:pPr algn="ctr"/>
            <a:r>
              <a:rPr lang="pl-PL" sz="3200" b="1" dirty="0">
                <a:latin typeface="Arial" panose="020B0604020202020204" pitchFamily="34" charset="0"/>
                <a:cs typeface="Arial" panose="020B0604020202020204" pitchFamily="34" charset="0"/>
              </a:rPr>
              <a:t>Dwa systemy zatrudniania obywateli Ukrainy cd.</a:t>
            </a:r>
          </a:p>
        </p:txBody>
      </p:sp>
      <p:sp>
        <p:nvSpPr>
          <p:cNvPr id="3" name="Symbol zastępczy zawartości 2"/>
          <p:cNvSpPr>
            <a:spLocks noGrp="1"/>
          </p:cNvSpPr>
          <p:nvPr>
            <p:ph idx="1"/>
          </p:nvPr>
        </p:nvSpPr>
        <p:spPr>
          <a:xfrm>
            <a:off x="143163" y="796472"/>
            <a:ext cx="11905673"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2200" b="1" dirty="0">
                <a:latin typeface="Arial" panose="020B0604020202020204" pitchFamily="34" charset="0"/>
                <a:cs typeface="Arial" panose="020B0604020202020204" pitchFamily="34" charset="0"/>
              </a:rPr>
              <a:t>Analogicznie</a:t>
            </a:r>
            <a:r>
              <a:rPr lang="pl-PL" sz="2200" dirty="0">
                <a:latin typeface="Arial" panose="020B0604020202020204" pitchFamily="34" charset="0"/>
                <a:cs typeface="Arial" panose="020B0604020202020204" pitchFamily="34" charset="0"/>
              </a:rPr>
              <a:t> – obywatel Ukrainy, który wykonuje pracę na pracę na podstawie powiadomienia PUP, </a:t>
            </a:r>
            <a:r>
              <a:rPr lang="pl-PL" sz="2200" b="1" dirty="0">
                <a:latin typeface="Arial" panose="020B0604020202020204" pitchFamily="34" charset="0"/>
                <a:cs typeface="Arial" panose="020B0604020202020204" pitchFamily="34" charset="0"/>
              </a:rPr>
              <a:t>nie musi już posiadać zezwolenia na pracę lub oświadczenia</a:t>
            </a:r>
            <a:r>
              <a:rPr lang="pl-PL" sz="2200" dirty="0">
                <a:latin typeface="Arial" panose="020B0604020202020204" pitchFamily="34" charset="0"/>
                <a:cs typeface="Arial" panose="020B0604020202020204" pitchFamily="34" charset="0"/>
              </a:rPr>
              <a:t>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o powierzeniu wykonywania pracy cudzoziemcowi. </a:t>
            </a:r>
          </a:p>
          <a:p>
            <a:pPr>
              <a:lnSpc>
                <a:spcPct val="150000"/>
              </a:lnSpc>
              <a:spcBef>
                <a:spcPts val="0"/>
              </a:spcBef>
              <a:spcAft>
                <a:spcPts val="600"/>
              </a:spcAft>
              <a:buFont typeface="Wingdings" panose="05000000000000000000" pitchFamily="2" charset="2"/>
              <a:buChar char="q"/>
            </a:pPr>
            <a:r>
              <a:rPr lang="pl-PL" sz="2200" dirty="0">
                <a:latin typeface="Arial" panose="020B0604020202020204" pitchFamily="34" charset="0"/>
                <a:cs typeface="Arial" panose="020B0604020202020204" pitchFamily="34" charset="0"/>
              </a:rPr>
              <a:t>Stosując pewne uproszczenie, można zatem powiedzieć, że aktualnie obowiązują równolegle dwa systemy zatrudniania obywateli Ukrainy: </a:t>
            </a:r>
          </a:p>
          <a:p>
            <a:pPr lvl="1">
              <a:lnSpc>
                <a:spcPct val="150000"/>
              </a:lnSpc>
              <a:spcBef>
                <a:spcPts val="0"/>
              </a:spcBef>
              <a:spcAft>
                <a:spcPts val="600"/>
              </a:spcAft>
            </a:pPr>
            <a:r>
              <a:rPr lang="pl-PL" sz="2200" dirty="0">
                <a:latin typeface="Arial" panose="020B0604020202020204" pitchFamily="34" charset="0"/>
                <a:cs typeface="Arial" panose="020B0604020202020204" pitchFamily="34" charset="0"/>
              </a:rPr>
              <a:t>jeden – to </a:t>
            </a:r>
            <a:r>
              <a:rPr lang="pl-PL" sz="2200" b="1" dirty="0">
                <a:latin typeface="Arial" panose="020B0604020202020204" pitchFamily="34" charset="0"/>
                <a:cs typeface="Arial" panose="020B0604020202020204" pitchFamily="34" charset="0"/>
              </a:rPr>
              <a:t>system dotychczasowy, czyli ogólne zasady</a:t>
            </a:r>
            <a:r>
              <a:rPr lang="pl-PL" sz="2200" dirty="0">
                <a:latin typeface="Arial" panose="020B0604020202020204" pitchFamily="34" charset="0"/>
                <a:cs typeface="Arial" panose="020B0604020202020204" pitchFamily="34" charset="0"/>
              </a:rPr>
              <a:t> uregulowane w </a:t>
            </a:r>
            <a:r>
              <a:rPr lang="pl-PL" sz="2200" i="1" dirty="0">
                <a:latin typeface="Arial" panose="020B0604020202020204" pitchFamily="34" charset="0"/>
                <a:cs typeface="Arial" panose="020B0604020202020204" pitchFamily="34" charset="0"/>
              </a:rPr>
              <a:t>ustawie </a:t>
            </a:r>
            <a:br>
              <a:rPr lang="pl-PL" sz="2200" i="1" dirty="0">
                <a:latin typeface="Arial" panose="020B0604020202020204" pitchFamily="34" charset="0"/>
                <a:cs typeface="Arial" panose="020B0604020202020204" pitchFamily="34" charset="0"/>
              </a:rPr>
            </a:br>
            <a:r>
              <a:rPr lang="pl-PL" sz="2200" i="1" dirty="0">
                <a:latin typeface="Arial" panose="020B0604020202020204" pitchFamily="34" charset="0"/>
                <a:cs typeface="Arial" panose="020B0604020202020204" pitchFamily="34" charset="0"/>
              </a:rPr>
              <a:t>o promocji zatrudnienia i instytucjach rynku pracy</a:t>
            </a:r>
            <a:r>
              <a:rPr lang="pl-PL" sz="2200" dirty="0">
                <a:latin typeface="Arial" panose="020B0604020202020204" pitchFamily="34" charset="0"/>
                <a:cs typeface="Arial" panose="020B0604020202020204" pitchFamily="34" charset="0"/>
              </a:rPr>
              <a:t> oraz</a:t>
            </a:r>
          </a:p>
          <a:p>
            <a:pPr lvl="1">
              <a:lnSpc>
                <a:spcPct val="150000"/>
              </a:lnSpc>
              <a:spcBef>
                <a:spcPts val="0"/>
              </a:spcBef>
              <a:spcAft>
                <a:spcPts val="600"/>
              </a:spcAft>
            </a:pPr>
            <a:r>
              <a:rPr lang="pl-PL" sz="2200" dirty="0">
                <a:latin typeface="Arial" panose="020B0604020202020204" pitchFamily="34" charset="0"/>
                <a:cs typeface="Arial" panose="020B0604020202020204" pitchFamily="34" charset="0"/>
              </a:rPr>
              <a:t>drugi – </a:t>
            </a:r>
            <a:r>
              <a:rPr lang="pl-PL" sz="2200" b="1" dirty="0">
                <a:latin typeface="Arial" panose="020B0604020202020204" pitchFamily="34" charset="0"/>
                <a:cs typeface="Arial" panose="020B0604020202020204" pitchFamily="34" charset="0"/>
              </a:rPr>
              <a:t>wynikający ze specjalnej </a:t>
            </a:r>
            <a:r>
              <a:rPr lang="pl-PL" sz="2200" b="1" i="1" dirty="0">
                <a:latin typeface="Arial" panose="020B0604020202020204" pitchFamily="34" charset="0"/>
                <a:cs typeface="Arial" panose="020B0604020202020204" pitchFamily="34" charset="0"/>
              </a:rPr>
              <a:t>ustawy o pomocy obywatelom Ukrainy </a:t>
            </a:r>
            <a:br>
              <a:rPr lang="pl-PL" sz="2200" b="1" i="1"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i przeznaczony dla obywateli tego państwa: takich, którzy uciekli do Polski przed wojną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i przybywają do naszego kraju od 24 lutego bieżącego roku oraz wszystkich pozostałych obywateli Ukrainy, którzy przebywają legalnie na terytorium RP.</a:t>
            </a:r>
            <a:endParaRPr lang="pl-PL" sz="22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4461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AE434FF-A01E-43C3-9DEB-DFCDBDF1755A}"/>
              </a:ext>
            </a:extLst>
          </p:cNvPr>
          <p:cNvSpPr>
            <a:spLocks noGrp="1"/>
          </p:cNvSpPr>
          <p:nvPr>
            <p:ph idx="1"/>
          </p:nvPr>
        </p:nvSpPr>
        <p:spPr/>
        <p:txBody>
          <a:bodyPr/>
          <a:lstStyle/>
          <a:p>
            <a:pPr algn="just"/>
            <a:r>
              <a:rPr lang="pl-PL" b="1" dirty="0"/>
              <a:t>Usprawnienie procedur w przypadku kontynuacji pracy cudzoziemca</a:t>
            </a:r>
          </a:p>
          <a:p>
            <a:pPr algn="just"/>
            <a:r>
              <a:rPr lang="pl-PL" b="1" dirty="0"/>
              <a:t>Doprecyzowanie przepisów proceduralnych dotyczących oświadczeń o powierzeniu wykonywania pracy cudzoziemcowi </a:t>
            </a:r>
          </a:p>
          <a:p>
            <a:pPr algn="just"/>
            <a:r>
              <a:rPr lang="pl-PL" b="1" dirty="0"/>
              <a:t>Zmiany w przepisach określających sposób wymiaru kary</a:t>
            </a:r>
          </a:p>
          <a:p>
            <a:pPr marL="0" indent="0" algn="just">
              <a:buNone/>
            </a:pPr>
            <a:r>
              <a:rPr lang="pl-PL" dirty="0">
                <a:solidFill>
                  <a:srgbClr val="FF0000"/>
                </a:solidFill>
              </a:rPr>
              <a:t>Wymiar kary grzywny za wykroczenie nielegalnego powierzania pracy cudzoziemcom powinien być proporcjonalny do liczby cudzoziemców, którym powierzono pracę nielegalnie.</a:t>
            </a:r>
          </a:p>
          <a:p>
            <a:pPr marL="0" indent="0" algn="just">
              <a:buNone/>
            </a:pPr>
            <a:r>
              <a:rPr lang="pl-PL" b="1" dirty="0"/>
              <a:t>Automatyczne sprawdzanie, czy podmiot nie był ukarany</a:t>
            </a:r>
            <a:endParaRPr lang="pl-PL" dirty="0"/>
          </a:p>
        </p:txBody>
      </p:sp>
    </p:spTree>
    <p:extLst>
      <p:ext uri="{BB962C8B-B14F-4D97-AF65-F5344CB8AC3E}">
        <p14:creationId xmlns:p14="http://schemas.microsoft.com/office/powerpoint/2010/main" val="23419520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22432" y="-9236"/>
            <a:ext cx="10515600" cy="1293091"/>
          </a:xfrm>
        </p:spPr>
        <p:txBody>
          <a:bodyPr>
            <a:normAutofit/>
          </a:bodyPr>
          <a:lstStyle/>
          <a:p>
            <a:pPr algn="ctr"/>
            <a:r>
              <a:rPr lang="pl-PL" sz="2800" b="1" dirty="0">
                <a:latin typeface="Arial" panose="020B0604020202020204" pitchFamily="34" charset="0"/>
                <a:cs typeface="Arial" panose="020B0604020202020204" pitchFamily="34" charset="0"/>
              </a:rPr>
              <a:t>Uchodźcy z Ukrainy </a:t>
            </a:r>
            <a:r>
              <a:rPr lang="pl-PL" sz="2800" b="1" dirty="0">
                <a:highlight>
                  <a:srgbClr val="FFFF00"/>
                </a:highlight>
                <a:latin typeface="Arial" panose="020B0604020202020204" pitchFamily="34" charset="0"/>
                <a:cs typeface="Arial" panose="020B0604020202020204" pitchFamily="34" charset="0"/>
              </a:rPr>
              <a:t>nie mogą pracować </a:t>
            </a:r>
            <a:br>
              <a:rPr lang="pl-PL" sz="2800" b="1"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na podstawie oświadczenia lub zezwolenia na pracę!</a:t>
            </a:r>
          </a:p>
        </p:txBody>
      </p:sp>
      <p:sp>
        <p:nvSpPr>
          <p:cNvPr id="3" name="Symbol zastępczy zawartości 2"/>
          <p:cNvSpPr>
            <a:spLocks noGrp="1"/>
          </p:cNvSpPr>
          <p:nvPr>
            <p:ph idx="1"/>
          </p:nvPr>
        </p:nvSpPr>
        <p:spPr>
          <a:xfrm>
            <a:off x="106218" y="1126837"/>
            <a:ext cx="11979564"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1980" dirty="0">
                <a:latin typeface="Arial" panose="020B0604020202020204" pitchFamily="34" charset="0"/>
                <a:cs typeface="Arial" panose="020B0604020202020204" pitchFamily="34" charset="0"/>
              </a:rPr>
              <a:t>W świetle przepisów </a:t>
            </a:r>
            <a:r>
              <a:rPr lang="pl-PL" sz="1980" i="1" dirty="0">
                <a:latin typeface="Arial" panose="020B0604020202020204" pitchFamily="34" charset="0"/>
                <a:cs typeface="Arial" panose="020B0604020202020204" pitchFamily="34" charset="0"/>
              </a:rPr>
              <a:t>ustawy o promocji zatrudnienia i instytucjach rynku pracy</a:t>
            </a:r>
            <a:r>
              <a:rPr lang="pl-PL" sz="1980" dirty="0">
                <a:latin typeface="Arial" panose="020B0604020202020204" pitchFamily="34" charset="0"/>
                <a:cs typeface="Arial" panose="020B0604020202020204" pitchFamily="34" charset="0"/>
              </a:rPr>
              <a:t> pracodawca lub podobny podmiot może powierzyć pracę cudzoziemcowi, a cudzoziemiec może wykonywać pracę </a:t>
            </a:r>
            <a:br>
              <a:rPr lang="pl-PL" sz="1980" dirty="0">
                <a:latin typeface="Arial" panose="020B0604020202020204" pitchFamily="34" charset="0"/>
                <a:cs typeface="Arial" panose="020B0604020202020204" pitchFamily="34" charset="0"/>
              </a:rPr>
            </a:br>
            <a:r>
              <a:rPr lang="pl-PL" sz="1980" dirty="0">
                <a:latin typeface="Arial" panose="020B0604020202020204" pitchFamily="34" charset="0"/>
                <a:cs typeface="Arial" panose="020B0604020202020204" pitchFamily="34" charset="0"/>
              </a:rPr>
              <a:t>na warunkach określonych w zezwoleniu na pracę lub w oświadczeniu o powierzeniu wykonywania pracy cudzoziemcowi, </a:t>
            </a:r>
            <a:r>
              <a:rPr lang="pl-PL" sz="1980" b="1" dirty="0">
                <a:latin typeface="Arial" panose="020B0604020202020204" pitchFamily="34" charset="0"/>
                <a:cs typeface="Arial" panose="020B0604020202020204" pitchFamily="34" charset="0"/>
              </a:rPr>
              <a:t>o ile cudzoziemiec przebywa na terytorium RP na podstawie określonej </a:t>
            </a:r>
            <a:br>
              <a:rPr lang="pl-PL" sz="1980" b="1" dirty="0">
                <a:latin typeface="Arial" panose="020B0604020202020204" pitchFamily="34" charset="0"/>
                <a:cs typeface="Arial" panose="020B0604020202020204" pitchFamily="34" charset="0"/>
              </a:rPr>
            </a:br>
            <a:r>
              <a:rPr lang="pl-PL" sz="1980" b="1" dirty="0">
                <a:latin typeface="Arial" panose="020B0604020202020204" pitchFamily="34" charset="0"/>
                <a:cs typeface="Arial" panose="020B0604020202020204" pitchFamily="34" charset="0"/>
              </a:rPr>
              <a:t>w art. 87 ust. 1 pkt 12 tej ustawy (np. na podstawie wizy lub zezwolenia na pobyt czasowy czy </a:t>
            </a:r>
            <a:br>
              <a:rPr lang="pl-PL" sz="1980" b="1" dirty="0">
                <a:latin typeface="Arial" panose="020B0604020202020204" pitchFamily="34" charset="0"/>
                <a:cs typeface="Arial" panose="020B0604020202020204" pitchFamily="34" charset="0"/>
              </a:rPr>
            </a:br>
            <a:r>
              <a:rPr lang="pl-PL" sz="1980" b="1" dirty="0">
                <a:latin typeface="Arial" panose="020B0604020202020204" pitchFamily="34" charset="0"/>
                <a:cs typeface="Arial" panose="020B0604020202020204" pitchFamily="34" charset="0"/>
              </a:rPr>
              <a:t>w ramach ruchu bezwizowego).</a:t>
            </a:r>
            <a:r>
              <a:rPr lang="pl-PL" sz="1980" dirty="0">
                <a:latin typeface="Arial" panose="020B0604020202020204" pitchFamily="34" charset="0"/>
                <a:cs typeface="Arial" panose="020B0604020202020204" pitchFamily="34" charset="0"/>
              </a:rPr>
              <a:t> Zezwolenie na pracę czy oświadczenie wpisane do ewidencji nie dają prawa do powierzenia/wykonywania pracy, jeżeli cudzoziemiec przebywa na terytorium RP </a:t>
            </a:r>
            <a:br>
              <a:rPr lang="pl-PL" sz="1980" dirty="0">
                <a:latin typeface="Arial" panose="020B0604020202020204" pitchFamily="34" charset="0"/>
                <a:cs typeface="Arial" panose="020B0604020202020204" pitchFamily="34" charset="0"/>
              </a:rPr>
            </a:br>
            <a:r>
              <a:rPr lang="pl-PL" sz="1980" dirty="0">
                <a:latin typeface="Arial" panose="020B0604020202020204" pitchFamily="34" charset="0"/>
                <a:cs typeface="Arial" panose="020B0604020202020204" pitchFamily="34" charset="0"/>
              </a:rPr>
              <a:t>na innej podstawie.</a:t>
            </a:r>
          </a:p>
          <a:p>
            <a:pPr>
              <a:lnSpc>
                <a:spcPct val="150000"/>
              </a:lnSpc>
              <a:spcBef>
                <a:spcPts val="0"/>
              </a:spcBef>
              <a:spcAft>
                <a:spcPts val="600"/>
              </a:spcAft>
              <a:buFont typeface="Wingdings" panose="05000000000000000000" pitchFamily="2" charset="2"/>
              <a:buChar char="q"/>
            </a:pPr>
            <a:r>
              <a:rPr lang="pl-PL" sz="1980" dirty="0">
                <a:latin typeface="Arial" panose="020B0604020202020204" pitchFamily="34" charset="0"/>
                <a:ea typeface="Times New Roman" panose="02020603050405020304" pitchFamily="18" charset="0"/>
                <a:cs typeface="Arial" panose="020B0604020202020204" pitchFamily="34" charset="0"/>
              </a:rPr>
              <a:t>Przepisy </a:t>
            </a:r>
            <a:r>
              <a:rPr lang="pl-PL" sz="1980" i="1" dirty="0">
                <a:latin typeface="Arial" panose="020B0604020202020204" pitchFamily="34" charset="0"/>
                <a:ea typeface="Times New Roman" panose="02020603050405020304" pitchFamily="18" charset="0"/>
                <a:cs typeface="Arial" panose="020B0604020202020204" pitchFamily="34" charset="0"/>
              </a:rPr>
              <a:t>ustawy o pomocy obywatelom Ukrainy</a:t>
            </a:r>
            <a:r>
              <a:rPr lang="pl-PL" sz="1980" dirty="0">
                <a:latin typeface="Arial" panose="020B0604020202020204" pitchFamily="34" charset="0"/>
                <a:ea typeface="Times New Roman" panose="02020603050405020304" pitchFamily="18" charset="0"/>
                <a:cs typeface="Arial" panose="020B0604020202020204" pitchFamily="34" charset="0"/>
              </a:rPr>
              <a:t> stanowią szczególną podstawę legalnego pobytu obywateli Ukrainy na terytorium RP, </a:t>
            </a:r>
            <a:r>
              <a:rPr lang="pl-PL" sz="1980" b="1" dirty="0">
                <a:latin typeface="Arial" panose="020B0604020202020204" pitchFamily="34" charset="0"/>
                <a:ea typeface="Times New Roman" panose="02020603050405020304" pitchFamily="18" charset="0"/>
                <a:cs typeface="Arial" panose="020B0604020202020204" pitchFamily="34" charset="0"/>
              </a:rPr>
              <a:t>nieuwzględnioną w art. 87 ust. 1 pkt 12 </a:t>
            </a:r>
            <a:r>
              <a:rPr lang="pl-PL" sz="1980" b="1" i="1" dirty="0">
                <a:latin typeface="Arial" panose="020B0604020202020204" pitchFamily="34" charset="0"/>
                <a:ea typeface="Times New Roman" panose="02020603050405020304" pitchFamily="18" charset="0"/>
                <a:cs typeface="Arial" panose="020B0604020202020204" pitchFamily="34" charset="0"/>
              </a:rPr>
              <a:t>ustawy o promocji zatrudnienia i instytucjach rynku</a:t>
            </a:r>
          </a:p>
          <a:p>
            <a:pPr marL="0" indent="0">
              <a:lnSpc>
                <a:spcPct val="100000"/>
              </a:lnSpc>
              <a:spcBef>
                <a:spcPts val="0"/>
              </a:spcBef>
              <a:spcAft>
                <a:spcPts val="600"/>
              </a:spcAft>
              <a:buNone/>
            </a:pPr>
            <a:r>
              <a:rPr lang="pl-PL" sz="1980" i="1" dirty="0">
                <a:effectLst/>
                <a:latin typeface="Arial" panose="020B0604020202020204" pitchFamily="34" charset="0"/>
                <a:ea typeface="Times New Roman" panose="02020603050405020304" pitchFamily="18" charset="0"/>
                <a:cs typeface="Arial" panose="020B0604020202020204" pitchFamily="34" charset="0"/>
              </a:rPr>
              <a:t>(pismo Departamentu Rynku Pracy w </a:t>
            </a:r>
            <a:r>
              <a:rPr lang="pl-PL" sz="1980" i="1" dirty="0" err="1">
                <a:effectLst/>
                <a:latin typeface="Arial" panose="020B0604020202020204" pitchFamily="34" charset="0"/>
                <a:ea typeface="Times New Roman" panose="02020603050405020304" pitchFamily="18" charset="0"/>
                <a:cs typeface="Arial" panose="020B0604020202020204" pitchFamily="34" charset="0"/>
              </a:rPr>
              <a:t>MRiPS</a:t>
            </a:r>
            <a:r>
              <a:rPr lang="pl-PL" sz="1980" i="1" dirty="0">
                <a:effectLst/>
                <a:latin typeface="Arial" panose="020B0604020202020204" pitchFamily="34" charset="0"/>
                <a:ea typeface="Times New Roman" panose="02020603050405020304" pitchFamily="18" charset="0"/>
                <a:cs typeface="Arial" panose="020B0604020202020204" pitchFamily="34" charset="0"/>
              </a:rPr>
              <a:t> z </a:t>
            </a:r>
            <a:r>
              <a:rPr lang="pl-PL" sz="1980" i="1" dirty="0">
                <a:latin typeface="Arial" panose="020B0604020202020204" pitchFamily="34" charset="0"/>
                <a:ea typeface="Times New Roman" panose="02020603050405020304" pitchFamily="18" charset="0"/>
                <a:cs typeface="Arial" panose="020B0604020202020204" pitchFamily="34" charset="0"/>
              </a:rPr>
              <a:t>dnia 3 czerwca 2022 r., znak: DRP-XI.0211.199.2022.MP)</a:t>
            </a:r>
            <a:endParaRPr lang="pl-PL" sz="198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65676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0141" y="0"/>
            <a:ext cx="10515600" cy="1293091"/>
          </a:xfrm>
        </p:spPr>
        <p:txBody>
          <a:bodyPr>
            <a:normAutofit/>
          </a:bodyPr>
          <a:lstStyle/>
          <a:p>
            <a:pPr algn="ctr"/>
            <a:r>
              <a:rPr lang="pl-PL" sz="2800" b="1" dirty="0">
                <a:latin typeface="Arial" panose="020B0604020202020204" pitchFamily="34" charset="0"/>
                <a:cs typeface="Arial" panose="020B0604020202020204" pitchFamily="34" charset="0"/>
              </a:rPr>
              <a:t>Uchodźcy z Ukrainy </a:t>
            </a:r>
            <a:r>
              <a:rPr lang="pl-PL" sz="2800" b="1" dirty="0">
                <a:highlight>
                  <a:srgbClr val="FFFF00"/>
                </a:highlight>
                <a:latin typeface="Arial" panose="020B0604020202020204" pitchFamily="34" charset="0"/>
                <a:cs typeface="Arial" panose="020B0604020202020204" pitchFamily="34" charset="0"/>
              </a:rPr>
              <a:t>nie mogą pracować </a:t>
            </a:r>
            <a:br>
              <a:rPr lang="pl-PL" sz="2800" b="1" dirty="0">
                <a:highlight>
                  <a:srgbClr val="FFFF00"/>
                </a:highlight>
                <a:latin typeface="Arial" panose="020B0604020202020204" pitchFamily="34" charset="0"/>
                <a:cs typeface="Arial" panose="020B0604020202020204" pitchFamily="34" charset="0"/>
              </a:rPr>
            </a:br>
            <a:r>
              <a:rPr lang="pl-PL" sz="2800" b="1" dirty="0">
                <a:highlight>
                  <a:srgbClr val="FFFF00"/>
                </a:highlight>
                <a:latin typeface="Arial" panose="020B0604020202020204" pitchFamily="34" charset="0"/>
                <a:cs typeface="Arial" panose="020B0604020202020204" pitchFamily="34" charset="0"/>
              </a:rPr>
              <a:t>na podstawie oświadczenia lub zezwolenia na pracę!</a:t>
            </a:r>
          </a:p>
        </p:txBody>
      </p:sp>
      <p:sp>
        <p:nvSpPr>
          <p:cNvPr id="3" name="Symbol zastępczy zawartości 2"/>
          <p:cNvSpPr>
            <a:spLocks noGrp="1"/>
          </p:cNvSpPr>
          <p:nvPr>
            <p:ph idx="1"/>
          </p:nvPr>
        </p:nvSpPr>
        <p:spPr>
          <a:xfrm>
            <a:off x="143163" y="1433780"/>
            <a:ext cx="11905673"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Podjęcie pracy przez obywatela Ukrainy przebywającego na terytorium RP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na podstawie </a:t>
            </a:r>
            <a:r>
              <a:rPr lang="pl-PL" sz="2400" i="1" dirty="0">
                <a:latin typeface="Arial" panose="020B0604020202020204" pitchFamily="34" charset="0"/>
                <a:cs typeface="Arial" panose="020B0604020202020204" pitchFamily="34" charset="0"/>
              </a:rPr>
              <a:t>art. 2 lub art. 44 ustawy o pomocy obywatelom Ukrainy </a:t>
            </a:r>
            <a:r>
              <a:rPr lang="pl-PL" sz="2400" dirty="0">
                <a:latin typeface="Arial" panose="020B0604020202020204" pitchFamily="34" charset="0"/>
                <a:cs typeface="Arial" panose="020B0604020202020204" pitchFamily="34" charset="0"/>
              </a:rPr>
              <a:t>umożliwia </a:t>
            </a:r>
            <a:br>
              <a:rPr lang="pl-PL" sz="2400" dirty="0">
                <a:latin typeface="Arial" panose="020B0604020202020204" pitchFamily="34" charset="0"/>
                <a:cs typeface="Arial" panose="020B0604020202020204" pitchFamily="34" charset="0"/>
              </a:rPr>
            </a:br>
            <a:r>
              <a:rPr lang="pl-PL" sz="2400" i="1" dirty="0">
                <a:latin typeface="Arial" panose="020B0604020202020204" pitchFamily="34" charset="0"/>
                <a:cs typeface="Arial" panose="020B0604020202020204" pitchFamily="34" charset="0"/>
              </a:rPr>
              <a:t>art. 22 ust. 1 </a:t>
            </a:r>
            <a:r>
              <a:rPr lang="pl-PL" sz="2400" dirty="0">
                <a:latin typeface="Arial" panose="020B0604020202020204" pitchFamily="34" charset="0"/>
                <a:cs typeface="Arial" panose="020B0604020202020204" pitchFamily="34" charset="0"/>
              </a:rPr>
              <a:t>tej ustawy. Z uwagi na to, że ww. podstawy pobytu nasuwają wątpliwości z punktu widzenia możliwości legalnego wykonywania pracy przez cudzoziemca, </a:t>
            </a:r>
            <a:r>
              <a:rPr lang="pl-PL" sz="2400" b="1" dirty="0">
                <a:latin typeface="Arial" panose="020B0604020202020204" pitchFamily="34" charset="0"/>
                <a:cs typeface="Arial" panose="020B0604020202020204" pitchFamily="34" charset="0"/>
              </a:rPr>
              <a:t>należy w tym celu wykorzystywać właśnie </a:t>
            </a:r>
            <a:r>
              <a:rPr lang="pl-PL" sz="2400" b="1" i="1" dirty="0">
                <a:latin typeface="Arial" panose="020B0604020202020204" pitchFamily="34" charset="0"/>
                <a:cs typeface="Arial" panose="020B0604020202020204" pitchFamily="34" charset="0"/>
              </a:rPr>
              <a:t>art. 22 ust. 1 ustawy </a:t>
            </a:r>
            <a:br>
              <a:rPr lang="pl-PL" sz="2400" b="1" i="1" dirty="0">
                <a:latin typeface="Arial" panose="020B0604020202020204" pitchFamily="34" charset="0"/>
                <a:cs typeface="Arial" panose="020B0604020202020204" pitchFamily="34" charset="0"/>
              </a:rPr>
            </a:br>
            <a:r>
              <a:rPr lang="pl-PL" sz="2400" b="1" i="1" dirty="0">
                <a:latin typeface="Arial" panose="020B0604020202020204" pitchFamily="34" charset="0"/>
                <a:cs typeface="Arial" panose="020B0604020202020204" pitchFamily="34" charset="0"/>
              </a:rPr>
              <a:t>o pomocy obywatelom Ukrainy,</a:t>
            </a:r>
            <a:r>
              <a:rPr lang="pl-PL" sz="2400" b="1" dirty="0">
                <a:latin typeface="Arial" panose="020B0604020202020204" pitchFamily="34" charset="0"/>
                <a:cs typeface="Arial" panose="020B0604020202020204" pitchFamily="34" charset="0"/>
              </a:rPr>
              <a:t> a nie ogólne zasady wynikające z </a:t>
            </a:r>
            <a:r>
              <a:rPr lang="pl-PL" sz="2400" b="1" i="1" dirty="0">
                <a:latin typeface="Arial" panose="020B0604020202020204" pitchFamily="34" charset="0"/>
                <a:cs typeface="Arial" panose="020B0604020202020204" pitchFamily="34" charset="0"/>
              </a:rPr>
              <a:t>ustawy </a:t>
            </a:r>
            <a:br>
              <a:rPr lang="pl-PL" sz="2400" b="1" i="1" dirty="0">
                <a:latin typeface="Arial" panose="020B0604020202020204" pitchFamily="34" charset="0"/>
                <a:cs typeface="Arial" panose="020B0604020202020204" pitchFamily="34" charset="0"/>
              </a:rPr>
            </a:br>
            <a:r>
              <a:rPr lang="pl-PL" sz="2400" b="1" i="1" dirty="0">
                <a:latin typeface="Arial" panose="020B0604020202020204" pitchFamily="34" charset="0"/>
                <a:cs typeface="Arial" panose="020B0604020202020204" pitchFamily="34" charset="0"/>
              </a:rPr>
              <a:t>o promocji zatrudnienia i instytucjach rynku pracy</a:t>
            </a:r>
            <a:r>
              <a:rPr lang="pl-PL" sz="2400" b="1" dirty="0">
                <a:latin typeface="Arial" panose="020B0604020202020204" pitchFamily="34" charset="0"/>
                <a:cs typeface="Arial" panose="020B0604020202020204" pitchFamily="34" charset="0"/>
              </a:rPr>
              <a:t> (tzn. zezwolenie na pracę lub oświadczenie)</a:t>
            </a:r>
          </a:p>
          <a:p>
            <a:pPr marL="0" indent="0">
              <a:lnSpc>
                <a:spcPct val="150000"/>
              </a:lnSpc>
              <a:spcBef>
                <a:spcPts val="0"/>
              </a:spcBef>
              <a:buNone/>
            </a:pPr>
            <a:r>
              <a:rPr lang="pl-PL" sz="2400" dirty="0">
                <a:latin typeface="Arial" panose="020B0604020202020204" pitchFamily="34" charset="0"/>
                <a:cs typeface="Arial" panose="020B0604020202020204" pitchFamily="34" charset="0"/>
              </a:rPr>
              <a:t>(stanowisko Departamentu Legalności Zatrudnienia GIP)</a:t>
            </a:r>
          </a:p>
          <a:p>
            <a:pPr marL="0" indent="0">
              <a:lnSpc>
                <a:spcPct val="150000"/>
              </a:lnSpc>
              <a:spcBef>
                <a:spcPts val="0"/>
              </a:spcBef>
              <a:spcAft>
                <a:spcPts val="600"/>
              </a:spcAft>
              <a:buNone/>
            </a:pP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525702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4649" y="230909"/>
            <a:ext cx="10749131" cy="1293091"/>
          </a:xfrm>
        </p:spPr>
        <p:txBody>
          <a:bodyPr>
            <a:normAutofit/>
          </a:bodyPr>
          <a:lstStyle/>
          <a:p>
            <a:pPr algn="ctr"/>
            <a:r>
              <a:rPr lang="pl-PL" sz="3200" b="1" dirty="0">
                <a:latin typeface="Arial" panose="020B0604020202020204" pitchFamily="34" charset="0"/>
                <a:cs typeface="Arial" panose="020B0604020202020204" pitchFamily="34" charset="0"/>
              </a:rPr>
              <a:t>NOWELIZACJA ustawy o pomocy obywatelom Ukrainy</a:t>
            </a:r>
          </a:p>
        </p:txBody>
      </p:sp>
      <p:sp>
        <p:nvSpPr>
          <p:cNvPr id="3" name="Symbol zastępczy zawartości 2"/>
          <p:cNvSpPr>
            <a:spLocks noGrp="1"/>
          </p:cNvSpPr>
          <p:nvPr>
            <p:ph idx="1"/>
          </p:nvPr>
        </p:nvSpPr>
        <p:spPr>
          <a:xfrm>
            <a:off x="83127" y="1666835"/>
            <a:ext cx="12192000" cy="5265056"/>
          </a:xfrm>
        </p:spPr>
        <p:txBody>
          <a:bodyPr>
            <a:noAutofit/>
          </a:bodyPr>
          <a:lstStyle/>
          <a:p>
            <a:pPr marL="0" indent="0">
              <a:lnSpc>
                <a:spcPct val="150000"/>
              </a:lnSpc>
              <a:spcBef>
                <a:spcPts val="0"/>
              </a:spcBef>
              <a:spcAft>
                <a:spcPts val="1200"/>
              </a:spcAft>
              <a:buNone/>
            </a:pPr>
            <a:r>
              <a:rPr lang="pl-PL" b="1" i="1" dirty="0">
                <a:highlight>
                  <a:srgbClr val="FFFF00"/>
                </a:highlight>
                <a:latin typeface="Arial" panose="020B0604020202020204" pitchFamily="34" charset="0"/>
                <a:cs typeface="Arial" panose="020B0604020202020204" pitchFamily="34" charset="0"/>
              </a:rPr>
              <a:t>ustawa z dnia 8 czerwca 2022 r. o zmianie ustawy o pomocy obywatelom Ukrainy w związku z konfliktem zbrojnym na terytorium tego państwa oraz niektórych innych ustaw (Dz. U. z 2022 r., poz. 1383)</a:t>
            </a:r>
          </a:p>
          <a:p>
            <a:pPr marL="0" indent="0">
              <a:lnSpc>
                <a:spcPct val="150000"/>
              </a:lnSpc>
              <a:spcBef>
                <a:spcPts val="0"/>
              </a:spcBef>
              <a:spcAft>
                <a:spcPts val="600"/>
              </a:spcAft>
              <a:buNone/>
            </a:pPr>
            <a:r>
              <a:rPr lang="pl-PL" sz="2600" dirty="0">
                <a:latin typeface="Arial" panose="020B0604020202020204" pitchFamily="34" charset="0"/>
                <a:cs typeface="Arial" panose="020B0604020202020204" pitchFamily="34" charset="0"/>
              </a:rPr>
              <a:t>Na mocy tej nowelizacji nastąpiła m.in. </a:t>
            </a:r>
            <a:r>
              <a:rPr lang="pl-PL" sz="2600" b="1" dirty="0">
                <a:latin typeface="Arial" panose="020B0604020202020204" pitchFamily="34" charset="0"/>
                <a:cs typeface="Arial" panose="020B0604020202020204" pitchFamily="34" charset="0"/>
              </a:rPr>
              <a:t>zmiana przepisów dotyczących zatrudniania obywateli Ukrainy na podstawie powiadomienia, </a:t>
            </a:r>
            <a:br>
              <a:rPr lang="pl-PL" sz="2600" b="1" dirty="0">
                <a:latin typeface="Arial" panose="020B0604020202020204" pitchFamily="34" charset="0"/>
                <a:cs typeface="Arial" panose="020B0604020202020204" pitchFamily="34" charset="0"/>
              </a:rPr>
            </a:br>
            <a:r>
              <a:rPr lang="pl-PL" sz="2600" dirty="0">
                <a:latin typeface="Arial" panose="020B0604020202020204" pitchFamily="34" charset="0"/>
                <a:cs typeface="Arial" panose="020B0604020202020204" pitchFamily="34" charset="0"/>
              </a:rPr>
              <a:t>o którym mowa w </a:t>
            </a:r>
            <a:r>
              <a:rPr lang="pl-PL" sz="2600" b="1" i="1" dirty="0">
                <a:highlight>
                  <a:srgbClr val="FFFF00"/>
                </a:highlight>
                <a:latin typeface="Arial" panose="020B0604020202020204" pitchFamily="34" charset="0"/>
                <a:cs typeface="Arial" panose="020B0604020202020204" pitchFamily="34" charset="0"/>
              </a:rPr>
              <a:t>art. 22 </a:t>
            </a:r>
            <a:r>
              <a:rPr lang="pl-PL" sz="2600" i="1" dirty="0">
                <a:latin typeface="Arial" panose="020B0604020202020204" pitchFamily="34" charset="0"/>
                <a:cs typeface="Arial" panose="020B0604020202020204" pitchFamily="34" charset="0"/>
              </a:rPr>
              <a:t>ustawy o pomocy obywatelom Ukrainy.</a:t>
            </a:r>
            <a:endParaRPr lang="pl-PL" sz="26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2885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487" y="-9236"/>
            <a:ext cx="10527458" cy="1293091"/>
          </a:xfrm>
        </p:spPr>
        <p:txBody>
          <a:bodyPr>
            <a:normAutofit/>
          </a:bodyPr>
          <a:lstStyle/>
          <a:p>
            <a:pPr algn="ctr"/>
            <a:r>
              <a:rPr lang="pl-PL" sz="3200" b="1" dirty="0">
                <a:highlight>
                  <a:srgbClr val="FFFF00"/>
                </a:highlight>
                <a:latin typeface="Arial" panose="020B0604020202020204" pitchFamily="34" charset="0"/>
                <a:cs typeface="Arial" panose="020B0604020202020204" pitchFamily="34" charset="0"/>
              </a:rPr>
              <a:t>Rozszerzenie zakresu powiadomienia </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49382" y="1283855"/>
            <a:ext cx="12192000" cy="5265056"/>
          </a:xfrm>
        </p:spPr>
        <p:txBody>
          <a:bodyPr>
            <a:noAutofit/>
          </a:bodyPr>
          <a:lstStyle/>
          <a:p>
            <a:pPr marL="0" indent="0">
              <a:lnSpc>
                <a:spcPct val="150000"/>
              </a:lnSpc>
              <a:buNone/>
            </a:pPr>
            <a:r>
              <a:rPr lang="pl-PL" sz="2500" dirty="0">
                <a:latin typeface="Arial" panose="020B0604020202020204" pitchFamily="34" charset="0"/>
                <a:cs typeface="Arial" panose="020B0604020202020204" pitchFamily="34" charset="0"/>
              </a:rPr>
              <a:t>Znowelizowano </a:t>
            </a:r>
            <a:r>
              <a:rPr lang="pl-PL" sz="2500" i="1" dirty="0">
                <a:latin typeface="Arial" panose="020B0604020202020204" pitchFamily="34" charset="0"/>
                <a:cs typeface="Arial" panose="020B0604020202020204" pitchFamily="34" charset="0"/>
              </a:rPr>
              <a:t>art. 22 ust. 3,</a:t>
            </a:r>
            <a:r>
              <a:rPr lang="pl-PL" sz="2500" dirty="0">
                <a:latin typeface="Arial" panose="020B0604020202020204" pitchFamily="34" charset="0"/>
                <a:cs typeface="Arial" panose="020B0604020202020204" pitchFamily="34" charset="0"/>
              </a:rPr>
              <a:t> </a:t>
            </a:r>
            <a:r>
              <a:rPr lang="pl-PL" sz="2500" b="1" dirty="0">
                <a:latin typeface="Arial" panose="020B0604020202020204" pitchFamily="34" charset="0"/>
                <a:cs typeface="Arial" panose="020B0604020202020204" pitchFamily="34" charset="0"/>
              </a:rPr>
              <a:t>rozszerzając katalog informacji przekazywanych </a:t>
            </a:r>
            <a:br>
              <a:rPr lang="pl-PL" sz="2500" b="1" dirty="0">
                <a:latin typeface="Arial" panose="020B0604020202020204" pitchFamily="34" charset="0"/>
                <a:cs typeface="Arial" panose="020B0604020202020204" pitchFamily="34" charset="0"/>
              </a:rPr>
            </a:br>
            <a:r>
              <a:rPr lang="pl-PL" sz="2500" b="1" dirty="0">
                <a:latin typeface="Arial" panose="020B0604020202020204" pitchFamily="34" charset="0"/>
                <a:cs typeface="Arial" panose="020B0604020202020204" pitchFamily="34" charset="0"/>
              </a:rPr>
              <a:t>w powiadomieniu</a:t>
            </a:r>
            <a:r>
              <a:rPr lang="pl-PL" sz="2500" dirty="0">
                <a:latin typeface="Arial" panose="020B0604020202020204" pitchFamily="34" charset="0"/>
                <a:cs typeface="Arial" panose="020B0604020202020204" pitchFamily="34" charset="0"/>
              </a:rPr>
              <a:t> przez podmioty powierzające pracę obywatelom tego państwa o:</a:t>
            </a:r>
          </a:p>
          <a:p>
            <a:pPr lvl="0">
              <a:lnSpc>
                <a:spcPct val="150000"/>
              </a:lnSpc>
            </a:pPr>
            <a:r>
              <a:rPr lang="pl-PL" sz="2500" b="1" dirty="0">
                <a:latin typeface="Arial" panose="020B0604020202020204" pitchFamily="34" charset="0"/>
                <a:cs typeface="Arial" panose="020B0604020202020204" pitchFamily="34" charset="0"/>
              </a:rPr>
              <a:t>miesięczną lub godzinową stawkę wynagrodzenia;</a:t>
            </a:r>
          </a:p>
          <a:p>
            <a:pPr lvl="0">
              <a:lnSpc>
                <a:spcPct val="150000"/>
              </a:lnSpc>
            </a:pPr>
            <a:r>
              <a:rPr lang="pl-PL" sz="2500" b="1" dirty="0">
                <a:latin typeface="Arial" panose="020B0604020202020204" pitchFamily="34" charset="0"/>
                <a:cs typeface="Arial" panose="020B0604020202020204" pitchFamily="34" charset="0"/>
              </a:rPr>
              <a:t>wymiar czasu pracy lub liczbę godzin pracy w tygodniu lub w miesiącu;</a:t>
            </a:r>
          </a:p>
          <a:p>
            <a:pPr lvl="0">
              <a:lnSpc>
                <a:spcPct val="150000"/>
              </a:lnSpc>
            </a:pPr>
            <a:r>
              <a:rPr lang="pl-PL" sz="2500" dirty="0">
                <a:solidFill>
                  <a:srgbClr val="FFC000"/>
                </a:solidFill>
                <a:latin typeface="Arial" panose="020B0604020202020204" pitchFamily="34" charset="0"/>
                <a:cs typeface="Arial" panose="020B0604020202020204" pitchFamily="34" charset="0"/>
              </a:rPr>
              <a:t>liczbę wszystkich osób wykonujących pracę na podstawie umowy o pracę </a:t>
            </a:r>
            <a:br>
              <a:rPr lang="pl-PL" sz="2500" dirty="0">
                <a:solidFill>
                  <a:srgbClr val="FFC000"/>
                </a:solidFill>
                <a:latin typeface="Arial" panose="020B0604020202020204" pitchFamily="34" charset="0"/>
                <a:cs typeface="Arial" panose="020B0604020202020204" pitchFamily="34" charset="0"/>
              </a:rPr>
            </a:br>
            <a:r>
              <a:rPr lang="pl-PL" sz="2500" dirty="0">
                <a:solidFill>
                  <a:srgbClr val="FFC000"/>
                </a:solidFill>
                <a:latin typeface="Arial" panose="020B0604020202020204" pitchFamily="34" charset="0"/>
                <a:cs typeface="Arial" panose="020B0604020202020204" pitchFamily="34" charset="0"/>
              </a:rPr>
              <a:t>i na podstawie umów cywilnoprawnych według stanu na dzień 23 lutego 2022 r. oraz na dzień złożenia powiadomienia – </a:t>
            </a:r>
            <a:r>
              <a:rPr lang="pl-PL" sz="2500" b="1" dirty="0">
                <a:highlight>
                  <a:srgbClr val="FFFF00"/>
                </a:highlight>
                <a:latin typeface="Arial" panose="020B0604020202020204" pitchFamily="34" charset="0"/>
                <a:cs typeface="Arial" panose="020B0604020202020204" pitchFamily="34" charset="0"/>
              </a:rPr>
              <a:t>TO NIE JEST WARUNEK LEGALNOŚCI POWIERZENIA I WYKONYWANIA PRACY!</a:t>
            </a:r>
          </a:p>
          <a:p>
            <a:pPr marL="0" indent="0">
              <a:lnSpc>
                <a:spcPct val="150000"/>
              </a:lnSpc>
              <a:spcBef>
                <a:spcPts val="0"/>
              </a:spcBef>
              <a:spcAft>
                <a:spcPts val="600"/>
              </a:spcAft>
              <a:buNone/>
            </a:pPr>
            <a:endParaRPr lang="pl-PL" sz="2400"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88056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5412" y="-180438"/>
            <a:ext cx="11441860" cy="1293091"/>
          </a:xfrm>
        </p:spPr>
        <p:txBody>
          <a:bodyPr>
            <a:normAutofit/>
          </a:bodyPr>
          <a:lstStyle/>
          <a:p>
            <a:pPr algn="ctr"/>
            <a:r>
              <a:rPr lang="pl-PL" sz="3200" b="1" dirty="0">
                <a:highlight>
                  <a:srgbClr val="FFFF00"/>
                </a:highlight>
                <a:latin typeface="Arial" panose="020B0604020202020204" pitchFamily="34" charset="0"/>
                <a:cs typeface="Arial" panose="020B0604020202020204" pitchFamily="34" charset="0"/>
              </a:rPr>
              <a:t>NOWE WARUNKI </a:t>
            </a:r>
          </a:p>
        </p:txBody>
      </p:sp>
      <p:sp>
        <p:nvSpPr>
          <p:cNvPr id="3" name="Symbol zastępczy zawartości 2"/>
          <p:cNvSpPr>
            <a:spLocks noGrp="1"/>
          </p:cNvSpPr>
          <p:nvPr>
            <p:ph idx="1"/>
          </p:nvPr>
        </p:nvSpPr>
        <p:spPr>
          <a:xfrm>
            <a:off x="99290" y="900217"/>
            <a:ext cx="11993419" cy="5265056"/>
          </a:xfrm>
        </p:spPr>
        <p:txBody>
          <a:bodyPr>
            <a:noAutofit/>
          </a:bodyPr>
          <a:lstStyle/>
          <a:p>
            <a:pPr marL="0" indent="0">
              <a:lnSpc>
                <a:spcPct val="100000"/>
              </a:lnSpc>
              <a:spcBef>
                <a:spcPts val="0"/>
              </a:spcBef>
              <a:spcAft>
                <a:spcPts val="1200"/>
              </a:spcAft>
              <a:buNone/>
            </a:pPr>
            <a:r>
              <a:rPr lang="pl-PL" sz="2400" dirty="0">
                <a:latin typeface="Arial" panose="020B0604020202020204" pitchFamily="34" charset="0"/>
                <a:cs typeface="Arial" panose="020B0604020202020204" pitchFamily="34" charset="0"/>
              </a:rPr>
              <a:t>Zmieniono brzmienie </a:t>
            </a:r>
            <a:r>
              <a:rPr lang="pl-PL" sz="2400" i="1" dirty="0">
                <a:latin typeface="Arial" panose="020B0604020202020204" pitchFamily="34" charset="0"/>
                <a:cs typeface="Arial" panose="020B0604020202020204" pitchFamily="34" charset="0"/>
              </a:rPr>
              <a:t>art. 22 ust. 1,</a:t>
            </a:r>
            <a:r>
              <a:rPr lang="pl-PL" sz="2400" dirty="0">
                <a:latin typeface="Arial" panose="020B0604020202020204" pitchFamily="34" charset="0"/>
                <a:cs typeface="Arial" panose="020B0604020202020204" pitchFamily="34" charset="0"/>
              </a:rPr>
              <a:t> dodając </a:t>
            </a:r>
            <a:r>
              <a:rPr lang="pl-PL" sz="2400" b="1" dirty="0">
                <a:latin typeface="Arial" panose="020B0604020202020204" pitchFamily="34" charset="0"/>
                <a:cs typeface="Arial" panose="020B0604020202020204" pitchFamily="34" charset="0"/>
              </a:rPr>
              <a:t>nowe warunki legalizujące pracę cudzoziemca na podstawie powiadomienia,</a:t>
            </a:r>
            <a:r>
              <a:rPr lang="pl-PL" sz="2400" dirty="0">
                <a:latin typeface="Arial" panose="020B0604020202020204" pitchFamily="34" charset="0"/>
                <a:cs typeface="Arial" panose="020B0604020202020204" pitchFamily="34" charset="0"/>
              </a:rPr>
              <a:t> mające zagwarantować obywatelowi Ukrainy pracę na warunkach </a:t>
            </a:r>
            <a:r>
              <a:rPr lang="pl-PL" sz="2400" b="1" dirty="0">
                <a:latin typeface="Arial" panose="020B0604020202020204" pitchFamily="34" charset="0"/>
                <a:cs typeface="Arial" panose="020B0604020202020204" pitchFamily="34" charset="0"/>
              </a:rPr>
              <a:t>nie gorszych</a:t>
            </a:r>
            <a:r>
              <a:rPr lang="pl-PL" sz="2400" dirty="0">
                <a:latin typeface="Arial" panose="020B0604020202020204" pitchFamily="34" charset="0"/>
                <a:cs typeface="Arial" panose="020B0604020202020204" pitchFamily="34" charset="0"/>
              </a:rPr>
              <a:t> niż wskazane w powiadomieniu. </a:t>
            </a:r>
          </a:p>
          <a:p>
            <a:pPr marL="0" indent="0">
              <a:lnSpc>
                <a:spcPct val="100000"/>
              </a:lnSpc>
              <a:spcBef>
                <a:spcPts val="0"/>
              </a:spcBef>
              <a:spcAft>
                <a:spcPts val="1200"/>
              </a:spcAft>
              <a:buNone/>
            </a:pPr>
            <a:r>
              <a:rPr lang="pl-PL" sz="2400" dirty="0">
                <a:latin typeface="Arial" panose="020B0604020202020204" pitchFamily="34" charset="0"/>
                <a:cs typeface="Arial" panose="020B0604020202020204" pitchFamily="34" charset="0"/>
              </a:rPr>
              <a:t>Zgodnie z nowym brzmieniem tego przepisu, obywatel Ukrainy jest uprawniony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do wykonywania pracy na terytorium RP, jeżeli podmiot powierzający pracę </a:t>
            </a:r>
            <a:r>
              <a:rPr lang="pl-PL" sz="2400" b="1" dirty="0">
                <a:latin typeface="Arial" panose="020B0604020202020204" pitchFamily="34" charset="0"/>
                <a:cs typeface="Arial" panose="020B0604020202020204" pitchFamily="34" charset="0"/>
              </a:rPr>
              <a:t>powiadomi w terminie 14 dni</a:t>
            </a:r>
            <a:r>
              <a:rPr lang="pl-PL" sz="2400" dirty="0">
                <a:latin typeface="Arial" panose="020B0604020202020204" pitchFamily="34" charset="0"/>
                <a:cs typeface="Arial" panose="020B0604020202020204" pitchFamily="34" charset="0"/>
              </a:rPr>
              <a:t> od dnia podjęcia pracy przez obywatela Ukrainy powiatowy urząd pracy – za pośrednictwem systemu teleinformatycznego: </a:t>
            </a:r>
            <a:r>
              <a:rPr lang="pl-PL" sz="2400" b="1" dirty="0">
                <a:latin typeface="Arial" panose="020B0604020202020204" pitchFamily="34" charset="0"/>
                <a:cs typeface="Arial" panose="020B0604020202020204" pitchFamily="34" charset="0"/>
              </a:rPr>
              <a:t>praca.gov.pl </a:t>
            </a:r>
            <a:r>
              <a:rPr lang="pl-PL" sz="2400" dirty="0">
                <a:latin typeface="Arial" panose="020B0604020202020204" pitchFamily="34" charset="0"/>
                <a:cs typeface="Arial" panose="020B0604020202020204" pitchFamily="34" charset="0"/>
              </a:rPr>
              <a:t>– o powierzeniu wykonywania pracy temu obywatelowi, </a:t>
            </a:r>
          </a:p>
          <a:p>
            <a:pPr marL="0" indent="0">
              <a:lnSpc>
                <a:spcPct val="100000"/>
              </a:lnSpc>
              <a:spcBef>
                <a:spcPts val="0"/>
              </a:spcBef>
              <a:spcAft>
                <a:spcPts val="1200"/>
              </a:spcAft>
              <a:buNone/>
            </a:pPr>
            <a:r>
              <a:rPr lang="pl-PL" sz="2400" b="1" dirty="0">
                <a:highlight>
                  <a:srgbClr val="FFFF00"/>
                </a:highlight>
                <a:latin typeface="Arial" panose="020B0604020202020204" pitchFamily="34" charset="0"/>
                <a:cs typeface="Arial" panose="020B0604020202020204" pitchFamily="34" charset="0"/>
              </a:rPr>
              <a:t>a praca jest powierzana:</a:t>
            </a:r>
          </a:p>
          <a:p>
            <a:pPr>
              <a:lnSpc>
                <a:spcPct val="100000"/>
              </a:lnSpc>
              <a:spcBef>
                <a:spcPts val="0"/>
              </a:spcBef>
              <a:spcAft>
                <a:spcPts val="1200"/>
              </a:spcAft>
              <a:buFont typeface="Wingdings" panose="05000000000000000000" pitchFamily="2" charset="2"/>
              <a:buChar char="§"/>
            </a:pPr>
            <a:r>
              <a:rPr lang="pl-PL" sz="2400" b="1" dirty="0">
                <a:highlight>
                  <a:srgbClr val="FFFF00"/>
                </a:highlight>
                <a:latin typeface="Arial" panose="020B0604020202020204" pitchFamily="34" charset="0"/>
                <a:cs typeface="Arial" panose="020B0604020202020204" pitchFamily="34" charset="0"/>
              </a:rPr>
              <a:t>w wymiarze czasu nie niższym niż wskazany w powiadomieniu lub liczbie godzin pracy nie mniejszej niż wskazana w powiadomieniu oraz </a:t>
            </a:r>
          </a:p>
          <a:p>
            <a:pPr>
              <a:lnSpc>
                <a:spcPct val="100000"/>
              </a:lnSpc>
              <a:spcBef>
                <a:spcPts val="0"/>
              </a:spcBef>
              <a:spcAft>
                <a:spcPts val="1200"/>
              </a:spcAft>
              <a:buFont typeface="Wingdings" panose="05000000000000000000" pitchFamily="2" charset="2"/>
              <a:buChar char="§"/>
            </a:pPr>
            <a:r>
              <a:rPr lang="pl-PL" sz="2400" b="1" dirty="0">
                <a:highlight>
                  <a:srgbClr val="FFFF00"/>
                </a:highlight>
                <a:latin typeface="Arial" panose="020B0604020202020204" pitchFamily="34" charset="0"/>
                <a:cs typeface="Arial" panose="020B0604020202020204" pitchFamily="34" charset="0"/>
              </a:rPr>
              <a:t>za wynagrodzeniem nie niższym niż ustalone według stawki określonej </a:t>
            </a:r>
            <a:br>
              <a:rPr lang="pl-PL" sz="2400" b="1" dirty="0">
                <a:highlight>
                  <a:srgbClr val="FFFF00"/>
                </a:highlight>
                <a:latin typeface="Arial" panose="020B0604020202020204" pitchFamily="34" charset="0"/>
                <a:cs typeface="Arial" panose="020B0604020202020204" pitchFamily="34" charset="0"/>
              </a:rPr>
            </a:br>
            <a:r>
              <a:rPr lang="pl-PL" sz="2400" b="1" dirty="0">
                <a:highlight>
                  <a:srgbClr val="FFFF00"/>
                </a:highlight>
                <a:latin typeface="Arial" panose="020B0604020202020204" pitchFamily="34" charset="0"/>
                <a:cs typeface="Arial" panose="020B0604020202020204" pitchFamily="34" charset="0"/>
              </a:rPr>
              <a:t>w powiadomieniu, proporcjonalnie zwiększonym w przypadku podwyższenia wymiaru czasu pracy lub liczby godzin pracy.   </a:t>
            </a:r>
          </a:p>
          <a:p>
            <a:pPr marL="0" indent="0">
              <a:lnSpc>
                <a:spcPct val="150000"/>
              </a:lnSpc>
              <a:spcBef>
                <a:spcPts val="0"/>
              </a:spcBef>
              <a:spcAft>
                <a:spcPts val="1200"/>
              </a:spcAft>
              <a:buNone/>
            </a:pPr>
            <a:endParaRPr lang="pl-PL" sz="26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8256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487" y="-166255"/>
            <a:ext cx="10527458" cy="1293091"/>
          </a:xfrm>
        </p:spPr>
        <p:txBody>
          <a:bodyPr>
            <a:normAutofit/>
          </a:bodyPr>
          <a:lstStyle/>
          <a:p>
            <a:pPr algn="ctr"/>
            <a:r>
              <a:rPr lang="pl-PL" sz="3400" b="1" dirty="0">
                <a:highlight>
                  <a:srgbClr val="FFFF00"/>
                </a:highlight>
                <a:latin typeface="Arial" panose="020B0604020202020204" pitchFamily="34" charset="0"/>
                <a:cs typeface="Arial" panose="020B0604020202020204" pitchFamily="34" charset="0"/>
              </a:rPr>
              <a:t>Przepis przejściowy</a:t>
            </a:r>
          </a:p>
        </p:txBody>
      </p:sp>
      <p:sp>
        <p:nvSpPr>
          <p:cNvPr id="3" name="Symbol zastępczy zawartości 2"/>
          <p:cNvSpPr>
            <a:spLocks noGrp="1"/>
          </p:cNvSpPr>
          <p:nvPr>
            <p:ph idx="1"/>
          </p:nvPr>
        </p:nvSpPr>
        <p:spPr>
          <a:xfrm>
            <a:off x="124691" y="1025235"/>
            <a:ext cx="11942618"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2300" dirty="0">
                <a:latin typeface="Arial" panose="020B0604020202020204" pitchFamily="34" charset="0"/>
                <a:cs typeface="Arial" panose="020B0604020202020204" pitchFamily="34" charset="0"/>
              </a:rPr>
              <a:t>W myśl </a:t>
            </a:r>
            <a:r>
              <a:rPr lang="pl-PL" sz="2300" b="1" i="1" dirty="0">
                <a:latin typeface="Arial" panose="020B0604020202020204" pitchFamily="34" charset="0"/>
                <a:cs typeface="Arial" panose="020B0604020202020204" pitchFamily="34" charset="0"/>
              </a:rPr>
              <a:t>art. 9 </a:t>
            </a:r>
            <a:r>
              <a:rPr lang="pl-PL" sz="2300" b="1" dirty="0">
                <a:latin typeface="Arial" panose="020B0604020202020204" pitchFamily="34" charset="0"/>
                <a:cs typeface="Arial" panose="020B0604020202020204" pitchFamily="34" charset="0"/>
              </a:rPr>
              <a:t>ustawy nowelizującej </a:t>
            </a:r>
            <a:r>
              <a:rPr lang="pl-PL" sz="2300" dirty="0">
                <a:latin typeface="Arial" panose="020B0604020202020204" pitchFamily="34" charset="0"/>
                <a:cs typeface="Arial" panose="020B0604020202020204" pitchFamily="34" charset="0"/>
              </a:rPr>
              <a:t>z dnia 8 czerwca 2022 r., do powiadomień złożonych przed dniem wejścia w życie tej ustawy </a:t>
            </a:r>
            <a:r>
              <a:rPr lang="pl-PL" sz="2300" b="1" dirty="0">
                <a:highlight>
                  <a:srgbClr val="FFFF00"/>
                </a:highlight>
                <a:latin typeface="Arial" panose="020B0604020202020204" pitchFamily="34" charset="0"/>
                <a:cs typeface="Arial" panose="020B0604020202020204" pitchFamily="34" charset="0"/>
              </a:rPr>
              <a:t>stosuje się przepisy dotychczasowe.</a:t>
            </a:r>
          </a:p>
          <a:p>
            <a:pPr>
              <a:lnSpc>
                <a:spcPct val="150000"/>
              </a:lnSpc>
              <a:spcBef>
                <a:spcPts val="0"/>
              </a:spcBef>
              <a:spcAft>
                <a:spcPts val="600"/>
              </a:spcAft>
              <a:buFont typeface="Wingdings" panose="05000000000000000000" pitchFamily="2" charset="2"/>
              <a:buChar char="q"/>
            </a:pPr>
            <a:r>
              <a:rPr lang="pl-PL" sz="2300" b="1" dirty="0">
                <a:latin typeface="Arial" panose="020B0604020202020204" pitchFamily="34" charset="0"/>
                <a:ea typeface="Times New Roman" panose="02020603050405020304" pitchFamily="18" charset="0"/>
                <a:cs typeface="Arial" panose="020B0604020202020204" pitchFamily="34" charset="0"/>
              </a:rPr>
              <a:t> </a:t>
            </a:r>
            <a:r>
              <a:rPr lang="pl-PL" sz="2300" dirty="0">
                <a:highlight>
                  <a:srgbClr val="FFFF00"/>
                </a:highlight>
                <a:latin typeface="Arial" panose="020B0604020202020204" pitchFamily="34" charset="0"/>
                <a:ea typeface="Times New Roman" panose="02020603050405020304" pitchFamily="18" charset="0"/>
                <a:cs typeface="Arial" panose="020B0604020202020204" pitchFamily="34" charset="0"/>
              </a:rPr>
              <a:t>Zasadnicza część </a:t>
            </a:r>
            <a:r>
              <a:rPr lang="pl-PL" sz="2300" dirty="0">
                <a:latin typeface="Arial" panose="020B0604020202020204" pitchFamily="34" charset="0"/>
                <a:ea typeface="Times New Roman" panose="02020603050405020304" pitchFamily="18" charset="0"/>
                <a:cs typeface="Arial" panose="020B0604020202020204" pitchFamily="34" charset="0"/>
              </a:rPr>
              <a:t>nowelizacji weszła w życie z dniem następującym po dniu ogłoszenia, </a:t>
            </a:r>
            <a:br>
              <a:rPr lang="pl-PL" sz="2300" dirty="0">
                <a:latin typeface="Arial" panose="020B0604020202020204" pitchFamily="34" charset="0"/>
                <a:ea typeface="Times New Roman" panose="02020603050405020304" pitchFamily="18" charset="0"/>
                <a:cs typeface="Arial" panose="020B0604020202020204" pitchFamily="34" charset="0"/>
              </a:rPr>
            </a:br>
            <a:r>
              <a:rPr lang="pl-PL" sz="2300" dirty="0">
                <a:latin typeface="Arial" panose="020B0604020202020204" pitchFamily="34" charset="0"/>
                <a:ea typeface="Times New Roman" panose="02020603050405020304" pitchFamily="18" charset="0"/>
                <a:cs typeface="Arial" panose="020B0604020202020204" pitchFamily="34" charset="0"/>
              </a:rPr>
              <a:t>tj. </a:t>
            </a:r>
            <a:r>
              <a:rPr lang="pl-PL" sz="2300" b="1" dirty="0">
                <a:highlight>
                  <a:srgbClr val="FFFF00"/>
                </a:highlight>
                <a:latin typeface="Arial" panose="020B0604020202020204" pitchFamily="34" charset="0"/>
                <a:ea typeface="Times New Roman" panose="02020603050405020304" pitchFamily="18" charset="0"/>
                <a:cs typeface="Arial" panose="020B0604020202020204" pitchFamily="34" charset="0"/>
              </a:rPr>
              <a:t>z dniem 1 lipca 2022 r.</a:t>
            </a:r>
          </a:p>
          <a:p>
            <a:pPr>
              <a:lnSpc>
                <a:spcPct val="150000"/>
              </a:lnSpc>
              <a:spcBef>
                <a:spcPts val="0"/>
              </a:spcBef>
              <a:spcAft>
                <a:spcPts val="600"/>
              </a:spcAft>
              <a:buFont typeface="Wingdings" panose="05000000000000000000" pitchFamily="2" charset="2"/>
              <a:buChar char="q"/>
            </a:pPr>
            <a:r>
              <a:rPr lang="pl-PL" sz="2300" dirty="0">
                <a:latin typeface="Arial" panose="020B0604020202020204" pitchFamily="34" charset="0"/>
                <a:ea typeface="Times New Roman" panose="02020603050405020304" pitchFamily="18" charset="0"/>
                <a:cs typeface="Arial" panose="020B0604020202020204" pitchFamily="34" charset="0"/>
              </a:rPr>
              <a:t>Jednak </a:t>
            </a:r>
            <a:r>
              <a:rPr lang="pl-PL" sz="2300" dirty="0">
                <a:highlight>
                  <a:srgbClr val="FFFF00"/>
                </a:highlight>
                <a:latin typeface="Arial" panose="020B0604020202020204" pitchFamily="34" charset="0"/>
                <a:ea typeface="Times New Roman" panose="02020603050405020304" pitchFamily="18" charset="0"/>
                <a:cs typeface="Arial" panose="020B0604020202020204" pitchFamily="34" charset="0"/>
              </a:rPr>
              <a:t>zmiany w </a:t>
            </a:r>
            <a:r>
              <a:rPr lang="pl-PL" sz="2300" i="1" dirty="0">
                <a:highlight>
                  <a:srgbClr val="FFFF00"/>
                </a:highlight>
                <a:latin typeface="Arial" panose="020B0604020202020204" pitchFamily="34" charset="0"/>
                <a:ea typeface="Times New Roman" panose="02020603050405020304" pitchFamily="18" charset="0"/>
                <a:cs typeface="Arial" panose="020B0604020202020204" pitchFamily="34" charset="0"/>
              </a:rPr>
              <a:t>art. 22 ust. 1 i 3 </a:t>
            </a:r>
            <a:r>
              <a:rPr lang="pl-PL" sz="2300" i="1" dirty="0">
                <a:latin typeface="Arial" panose="020B0604020202020204" pitchFamily="34" charset="0"/>
                <a:ea typeface="Times New Roman" panose="02020603050405020304" pitchFamily="18" charset="0"/>
                <a:cs typeface="Arial" panose="020B0604020202020204" pitchFamily="34" charset="0"/>
              </a:rPr>
              <a:t>ustawy o pomocy obywatelom Ukrainy </a:t>
            </a:r>
            <a:r>
              <a:rPr lang="pl-PL" sz="2300" b="1" dirty="0">
                <a:highlight>
                  <a:srgbClr val="FFFF00"/>
                </a:highlight>
                <a:latin typeface="Arial" panose="020B0604020202020204" pitchFamily="34" charset="0"/>
                <a:ea typeface="Times New Roman" panose="02020603050405020304" pitchFamily="18" charset="0"/>
                <a:cs typeface="Arial" panose="020B0604020202020204" pitchFamily="34" charset="0"/>
              </a:rPr>
              <a:t>wyjątkowo</a:t>
            </a:r>
            <a:r>
              <a:rPr lang="pl-PL" sz="2300" dirty="0">
                <a:latin typeface="Arial" panose="020B0604020202020204" pitchFamily="34" charset="0"/>
                <a:ea typeface="Times New Roman" panose="02020603050405020304" pitchFamily="18" charset="0"/>
                <a:cs typeface="Arial" panose="020B0604020202020204" pitchFamily="34" charset="0"/>
              </a:rPr>
              <a:t> weszły w życie po upływie 14 dni od dnia ogłoszenia, tzn. </a:t>
            </a:r>
            <a:r>
              <a:rPr lang="pl-PL" sz="2300" b="1" dirty="0">
                <a:highlight>
                  <a:srgbClr val="FFFF00"/>
                </a:highlight>
                <a:latin typeface="Arial" panose="020B0604020202020204" pitchFamily="34" charset="0"/>
                <a:ea typeface="Times New Roman" panose="02020603050405020304" pitchFamily="18" charset="0"/>
                <a:cs typeface="Arial" panose="020B0604020202020204" pitchFamily="34" charset="0"/>
              </a:rPr>
              <a:t>z dniem 15 lipca 2022 r. </a:t>
            </a:r>
            <a:br>
              <a:rPr lang="pl-PL" sz="2300" b="1" dirty="0">
                <a:highlight>
                  <a:srgbClr val="FFFF00"/>
                </a:highlight>
                <a:latin typeface="Arial" panose="020B0604020202020204" pitchFamily="34" charset="0"/>
                <a:ea typeface="Times New Roman" panose="02020603050405020304" pitchFamily="18" charset="0"/>
                <a:cs typeface="Arial" panose="020B0604020202020204" pitchFamily="34" charset="0"/>
              </a:rPr>
            </a:br>
            <a:r>
              <a:rPr lang="pl-PL" sz="2300" dirty="0">
                <a:highlight>
                  <a:srgbClr val="FFFF00"/>
                </a:highlight>
                <a:latin typeface="Arial" panose="020B0604020202020204" pitchFamily="34" charset="0"/>
                <a:ea typeface="Times New Roman" panose="02020603050405020304" pitchFamily="18" charset="0"/>
                <a:cs typeface="Arial" panose="020B0604020202020204" pitchFamily="34" charset="0"/>
              </a:rPr>
              <a:t>i z tym też dniem rozszerzono zakres powiadomienia w systemie teleinformatycznym: praca.gov.pl </a:t>
            </a:r>
          </a:p>
          <a:p>
            <a:pPr marL="230400" indent="0">
              <a:lnSpc>
                <a:spcPct val="150000"/>
              </a:lnSpc>
              <a:spcBef>
                <a:spcPts val="0"/>
              </a:spcBef>
              <a:spcAft>
                <a:spcPts val="600"/>
              </a:spcAft>
              <a:buNone/>
            </a:pPr>
            <a:r>
              <a:rPr lang="pl-PL" sz="2300" i="1" dirty="0">
                <a:latin typeface="Arial" panose="020B0604020202020204" pitchFamily="34" charset="0"/>
                <a:ea typeface="Times New Roman" panose="02020603050405020304" pitchFamily="18" charset="0"/>
                <a:cs typeface="Arial" panose="020B0604020202020204" pitchFamily="34" charset="0"/>
              </a:rPr>
              <a:t>(art. 16 </a:t>
            </a:r>
            <a:r>
              <a:rPr lang="pl-PL" sz="2300" dirty="0">
                <a:latin typeface="Arial" panose="020B0604020202020204" pitchFamily="34" charset="0"/>
                <a:cs typeface="Arial" panose="020B0604020202020204" pitchFamily="34" charset="0"/>
              </a:rPr>
              <a:t>ustawy nowelizującej)</a:t>
            </a:r>
            <a:endParaRPr lang="pl-PL" sz="23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8548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487" y="0"/>
            <a:ext cx="10527458" cy="1293091"/>
          </a:xfrm>
        </p:spPr>
        <p:txBody>
          <a:bodyPr>
            <a:normAutofit/>
          </a:bodyPr>
          <a:lstStyle/>
          <a:p>
            <a:pPr algn="ctr"/>
            <a:r>
              <a:rPr lang="pl-PL" sz="3200" b="1" dirty="0">
                <a:latin typeface="Arial" panose="020B0604020202020204" pitchFamily="34" charset="0"/>
                <a:cs typeface="Arial" panose="020B0604020202020204" pitchFamily="34" charset="0"/>
              </a:rPr>
              <a:t>Zwolnienie obywateli Ukrainy z obowiązku posiadania zezwolenia na pracę</a:t>
            </a:r>
          </a:p>
        </p:txBody>
      </p:sp>
      <p:sp>
        <p:nvSpPr>
          <p:cNvPr id="3" name="Symbol zastępczy zawartości 2"/>
          <p:cNvSpPr>
            <a:spLocks noGrp="1"/>
          </p:cNvSpPr>
          <p:nvPr>
            <p:ph idx="1"/>
          </p:nvPr>
        </p:nvSpPr>
        <p:spPr>
          <a:xfrm>
            <a:off x="0" y="1126836"/>
            <a:ext cx="12192000"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2200" b="1" dirty="0">
                <a:latin typeface="Arial" panose="020B0604020202020204" pitchFamily="34" charset="0"/>
                <a:cs typeface="Arial" panose="020B0604020202020204" pitchFamily="34" charset="0"/>
              </a:rPr>
              <a:t> </a:t>
            </a:r>
            <a:r>
              <a:rPr lang="pl-PL" sz="2200" dirty="0">
                <a:latin typeface="Arial" panose="020B0604020202020204" pitchFamily="34" charset="0"/>
                <a:cs typeface="Arial" panose="020B0604020202020204" pitchFamily="34" charset="0"/>
              </a:rPr>
              <a:t>Zgodnie z wyjaśnieniami Urzędu do Spraw Cudzoziemców – w świetle rozwiązań przyjętych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w </a:t>
            </a:r>
            <a:r>
              <a:rPr lang="pl-PL" sz="2200" i="1" dirty="0">
                <a:latin typeface="Arial" panose="020B0604020202020204" pitchFamily="34" charset="0"/>
                <a:cs typeface="Arial" panose="020B0604020202020204" pitchFamily="34" charset="0"/>
              </a:rPr>
              <a:t>ustawie o pomocy obywatelom Ukrainy</a:t>
            </a:r>
            <a:r>
              <a:rPr lang="pl-PL" sz="2200" dirty="0">
                <a:latin typeface="Arial" panose="020B0604020202020204" pitchFamily="34" charset="0"/>
                <a:cs typeface="Arial" panose="020B0604020202020204" pitchFamily="34" charset="0"/>
              </a:rPr>
              <a:t> </a:t>
            </a:r>
            <a:r>
              <a:rPr lang="pl-PL" sz="2200" b="1" dirty="0">
                <a:latin typeface="Arial" panose="020B0604020202020204" pitchFamily="34" charset="0"/>
                <a:cs typeface="Arial" panose="020B0604020202020204" pitchFamily="34" charset="0"/>
              </a:rPr>
              <a:t>wszyscy obywatele tego państwa, którzy przebywają legalnie na terytorium RP, są zwolnieni z obowiązku posiadania zezwolenia na pracę.</a:t>
            </a:r>
            <a:r>
              <a:rPr lang="pl-PL" sz="2200" dirty="0">
                <a:latin typeface="Arial" panose="020B0604020202020204" pitchFamily="34" charset="0"/>
                <a:cs typeface="Arial" panose="020B0604020202020204" pitchFamily="34" charset="0"/>
              </a:rPr>
              <a:t> W ocenie </a:t>
            </a:r>
            <a:r>
              <a:rPr lang="pl-PL" sz="2200" dirty="0" err="1">
                <a:latin typeface="Arial" panose="020B0604020202020204" pitchFamily="34" charset="0"/>
                <a:cs typeface="Arial" panose="020B0604020202020204" pitchFamily="34" charset="0"/>
              </a:rPr>
              <a:t>UdSC</a:t>
            </a:r>
            <a:r>
              <a:rPr lang="pl-PL" sz="2200" dirty="0">
                <a:latin typeface="Arial" panose="020B0604020202020204" pitchFamily="34" charset="0"/>
                <a:cs typeface="Arial" panose="020B0604020202020204" pitchFamily="34" charset="0"/>
              </a:rPr>
              <a:t>, </a:t>
            </a:r>
            <a:r>
              <a:rPr lang="pl-PL" sz="2200" i="1" dirty="0">
                <a:latin typeface="Arial" panose="020B0604020202020204" pitchFamily="34" charset="0"/>
                <a:cs typeface="Arial" panose="020B0604020202020204" pitchFamily="34" charset="0"/>
              </a:rPr>
              <a:t>art. 22 ust. 1 </a:t>
            </a:r>
            <a:r>
              <a:rPr lang="pl-PL" sz="2200" i="1" dirty="0">
                <a:highlight>
                  <a:srgbClr val="FFFF00"/>
                </a:highlight>
                <a:latin typeface="Arial" panose="020B0604020202020204" pitchFamily="34" charset="0"/>
                <a:cs typeface="Arial" panose="020B0604020202020204" pitchFamily="34" charset="0"/>
              </a:rPr>
              <a:t>pkt 2</a:t>
            </a:r>
            <a:r>
              <a:rPr lang="pl-PL" sz="2200" dirty="0">
                <a:latin typeface="Arial" panose="020B0604020202020204" pitchFamily="34" charset="0"/>
                <a:cs typeface="Arial" panose="020B0604020202020204" pitchFamily="34" charset="0"/>
              </a:rPr>
              <a:t> określa dla obywateli Ukrainy zwolnienie podmiotowe z obowiązku uzyskania zezwolenia na pracę, </a:t>
            </a:r>
            <a:r>
              <a:rPr lang="pl-PL" sz="2200" b="1" dirty="0">
                <a:latin typeface="Arial" panose="020B0604020202020204" pitchFamily="34" charset="0"/>
                <a:cs typeface="Arial" panose="020B0604020202020204" pitchFamily="34" charset="0"/>
              </a:rPr>
              <a:t>będące pochodną posiadania określonego obywatelstwa oraz legalnego pobytu na terytorium RP.</a:t>
            </a:r>
          </a:p>
          <a:p>
            <a:pPr>
              <a:lnSpc>
                <a:spcPct val="150000"/>
              </a:lnSpc>
              <a:spcBef>
                <a:spcPts val="0"/>
              </a:spcBef>
              <a:spcAft>
                <a:spcPts val="600"/>
              </a:spcAft>
              <a:buFont typeface="Wingdings" panose="05000000000000000000" pitchFamily="2" charset="2"/>
              <a:buChar char="q"/>
            </a:pPr>
            <a:r>
              <a:rPr lang="pl-PL" sz="2200" dirty="0">
                <a:latin typeface="Arial" panose="020B0604020202020204" pitchFamily="34" charset="0"/>
                <a:cs typeface="Arial" panose="020B0604020202020204" pitchFamily="34" charset="0"/>
              </a:rPr>
              <a:t>Tym samym wszyscy obywatele Ukrainy, których pobyt na terytorium RP jest legalny,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znajdują się w sytuacji zwolnienia z obowiązku posiadania zezwolenia na pracę, określonego </a:t>
            </a:r>
            <a:r>
              <a:rPr lang="pl-PL" sz="2200" b="1" dirty="0">
                <a:latin typeface="Arial" panose="020B0604020202020204" pitchFamily="34" charset="0"/>
                <a:cs typeface="Arial" panose="020B0604020202020204" pitchFamily="34" charset="0"/>
              </a:rPr>
              <a:t>w przepisach odrębnych </a:t>
            </a:r>
            <a:r>
              <a:rPr lang="pl-PL" sz="2200" dirty="0">
                <a:latin typeface="Arial" panose="020B0604020202020204" pitchFamily="34" charset="0"/>
                <a:cs typeface="Arial" panose="020B0604020202020204" pitchFamily="34" charset="0"/>
              </a:rPr>
              <a:t>od </a:t>
            </a:r>
            <a:r>
              <a:rPr lang="pl-PL" sz="2200" i="1" dirty="0">
                <a:latin typeface="Arial" panose="020B0604020202020204" pitchFamily="34" charset="0"/>
                <a:cs typeface="Arial" panose="020B0604020202020204" pitchFamily="34" charset="0"/>
              </a:rPr>
              <a:t>ustawy o promocji zatrudnienia i instytucjach rynku pracy</a:t>
            </a:r>
            <a:r>
              <a:rPr lang="pl-PL" sz="2200" dirty="0">
                <a:latin typeface="Arial" panose="020B0604020202020204" pitchFamily="34" charset="0"/>
                <a:cs typeface="Arial" panose="020B0604020202020204" pitchFamily="34" charset="0"/>
              </a:rPr>
              <a:t>, która reguluje w sposób ogólny problematykę zatrudniania cudzoziemców w Polsce </a:t>
            </a:r>
            <a:br>
              <a:rPr lang="pl-PL" sz="2200" dirty="0">
                <a:latin typeface="Arial" panose="020B0604020202020204" pitchFamily="34" charset="0"/>
                <a:cs typeface="Arial" panose="020B0604020202020204" pitchFamily="34" charset="0"/>
              </a:rPr>
            </a:br>
            <a:r>
              <a:rPr lang="pl-PL" sz="2000" i="1" dirty="0">
                <a:latin typeface="Arial" panose="020B0604020202020204" pitchFamily="34" charset="0"/>
                <a:cs typeface="Arial" panose="020B0604020202020204" pitchFamily="34" charset="0"/>
              </a:rPr>
              <a:t>(art. 87 ust. 2 pkt 9 tej ustawy).</a:t>
            </a: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5704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85487" y="0"/>
            <a:ext cx="10527458" cy="1293091"/>
          </a:xfrm>
        </p:spPr>
        <p:txBody>
          <a:bodyPr>
            <a:normAutofit/>
          </a:bodyPr>
          <a:lstStyle/>
          <a:p>
            <a:pPr algn="ctr"/>
            <a:r>
              <a:rPr lang="pl-PL" sz="3200" b="1" dirty="0">
                <a:highlight>
                  <a:srgbClr val="FFFF00"/>
                </a:highlight>
                <a:latin typeface="Arial" panose="020B0604020202020204" pitchFamily="34" charset="0"/>
                <a:cs typeface="Arial" panose="020B0604020202020204" pitchFamily="34" charset="0"/>
              </a:rPr>
              <a:t>Warunkowy</a:t>
            </a:r>
            <a:r>
              <a:rPr lang="pl-PL" sz="3200" b="1" dirty="0">
                <a:latin typeface="Arial" panose="020B0604020202020204" pitchFamily="34" charset="0"/>
                <a:cs typeface="Arial" panose="020B0604020202020204" pitchFamily="34" charset="0"/>
              </a:rPr>
              <a:t> charakter zwolnienia obywateli Ukrainy </a:t>
            </a:r>
            <a:br>
              <a:rPr lang="pl-PL" sz="3200" b="1" dirty="0">
                <a:latin typeface="Arial" panose="020B0604020202020204" pitchFamily="34" charset="0"/>
                <a:cs typeface="Arial" panose="020B0604020202020204" pitchFamily="34" charset="0"/>
              </a:rPr>
            </a:br>
            <a:r>
              <a:rPr lang="pl-PL" sz="3200" b="1" dirty="0">
                <a:latin typeface="Arial" panose="020B0604020202020204" pitchFamily="34" charset="0"/>
                <a:cs typeface="Arial" panose="020B0604020202020204" pitchFamily="34" charset="0"/>
              </a:rPr>
              <a:t>z obowiązku posiadania zezwolenia na pracę</a:t>
            </a:r>
          </a:p>
        </p:txBody>
      </p:sp>
      <p:sp>
        <p:nvSpPr>
          <p:cNvPr id="3" name="Symbol zastępczy zawartości 2"/>
          <p:cNvSpPr>
            <a:spLocks noGrp="1"/>
          </p:cNvSpPr>
          <p:nvPr>
            <p:ph idx="1"/>
          </p:nvPr>
        </p:nvSpPr>
        <p:spPr>
          <a:xfrm>
            <a:off x="0" y="1293091"/>
            <a:ext cx="12192000" cy="5265056"/>
          </a:xfrm>
        </p:spPr>
        <p:txBody>
          <a:bodyPr>
            <a:noAutofit/>
          </a:bodyPr>
          <a:lstStyle/>
          <a:p>
            <a:pPr marL="0" indent="0">
              <a:lnSpc>
                <a:spcPct val="150000"/>
              </a:lnSpc>
              <a:spcBef>
                <a:spcPts val="0"/>
              </a:spcBef>
              <a:spcAft>
                <a:spcPts val="600"/>
              </a:spcAft>
              <a:buNone/>
            </a:pPr>
            <a:r>
              <a:rPr lang="pl-PL" sz="2000" dirty="0">
                <a:latin typeface="Arial" panose="020B0604020202020204" pitchFamily="34" charset="0"/>
                <a:cs typeface="Arial" panose="020B0604020202020204" pitchFamily="34" charset="0"/>
              </a:rPr>
              <a:t>Zwolnienie z obowiązku posiadania zezwolenia na pracę uregulowane w </a:t>
            </a:r>
            <a:r>
              <a:rPr lang="pl-PL" sz="2000" i="1" dirty="0">
                <a:latin typeface="Arial" panose="020B0604020202020204" pitchFamily="34" charset="0"/>
                <a:cs typeface="Arial" panose="020B0604020202020204" pitchFamily="34" charset="0"/>
              </a:rPr>
              <a:t>art. 22 ust. 1 </a:t>
            </a:r>
            <a:r>
              <a:rPr lang="pl-PL" sz="2000" b="1" dirty="0">
                <a:latin typeface="Arial" panose="020B0604020202020204" pitchFamily="34" charset="0"/>
                <a:cs typeface="Arial" panose="020B0604020202020204" pitchFamily="34" charset="0"/>
              </a:rPr>
              <a:t>przysługuje wyłącznie po spełnieniu przez podmiot powierzający pracę 2 warunków, które muszą być spełnione kumulatywnie (łącznie), tzn.:</a:t>
            </a:r>
          </a:p>
          <a:p>
            <a:pPr marL="457200" indent="-457200">
              <a:lnSpc>
                <a:spcPct val="150000"/>
              </a:lnSpc>
              <a:spcBef>
                <a:spcPts val="0"/>
              </a:spcBef>
              <a:spcAft>
                <a:spcPts val="600"/>
              </a:spcAft>
              <a:buFont typeface="+mj-lt"/>
              <a:buAutoNum type="arabicParenR"/>
            </a:pPr>
            <a:r>
              <a:rPr lang="pl-PL" sz="2000" b="1" dirty="0">
                <a:latin typeface="Arial" panose="020B0604020202020204" pitchFamily="34" charset="0"/>
                <a:cs typeface="Arial" panose="020B0604020202020204" pitchFamily="34" charset="0"/>
              </a:rPr>
              <a:t> obowiązku powiadomienia </a:t>
            </a:r>
            <a:r>
              <a:rPr lang="pl-PL" sz="2000" dirty="0">
                <a:latin typeface="Arial" panose="020B0604020202020204" pitchFamily="34" charset="0"/>
                <a:cs typeface="Arial" panose="020B0604020202020204" pitchFamily="34" charset="0"/>
              </a:rPr>
              <a:t>w terminie 14 dni właściwego powiatowego urzędu pracy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 za pośrednictwem systemu teleinformatycznego: praca.gov.pl. – o powierzeniu pracy obywatelowi Ukrainy</a:t>
            </a:r>
          </a:p>
          <a:p>
            <a:pPr marL="0" indent="0">
              <a:lnSpc>
                <a:spcPct val="150000"/>
              </a:lnSpc>
              <a:spcBef>
                <a:spcPts val="0"/>
              </a:spcBef>
              <a:spcAft>
                <a:spcPts val="600"/>
              </a:spcAft>
              <a:buNone/>
            </a:pPr>
            <a:r>
              <a:rPr lang="pl-PL" sz="2000" b="1" dirty="0">
                <a:latin typeface="Arial" panose="020B0604020202020204" pitchFamily="34" charset="0"/>
                <a:cs typeface="Arial" panose="020B0604020202020204" pitchFamily="34" charset="0"/>
              </a:rPr>
              <a:t>oraz</a:t>
            </a:r>
          </a:p>
          <a:p>
            <a:pPr marL="457200" indent="-457200">
              <a:lnSpc>
                <a:spcPct val="150000"/>
              </a:lnSpc>
              <a:spcBef>
                <a:spcPts val="0"/>
              </a:spcBef>
              <a:spcAft>
                <a:spcPts val="600"/>
              </a:spcAft>
              <a:buFont typeface="+mj-lt"/>
              <a:buAutoNum type="arabicParenR" startAt="2"/>
            </a:pPr>
            <a:r>
              <a:rPr lang="pl-PL" sz="1980" dirty="0">
                <a:latin typeface="Arial" panose="020B0604020202020204" pitchFamily="34" charset="0"/>
                <a:cs typeface="Arial" panose="020B0604020202020204" pitchFamily="34" charset="0"/>
              </a:rPr>
              <a:t>obowiązku powierzania pracy temu cudzoziemcowi </a:t>
            </a:r>
            <a:r>
              <a:rPr lang="pl-PL" sz="1980" b="1" dirty="0">
                <a:latin typeface="Arial" panose="020B0604020202020204" pitchFamily="34" charset="0"/>
                <a:cs typeface="Arial" panose="020B0604020202020204" pitchFamily="34" charset="0"/>
              </a:rPr>
              <a:t>w wymiarze czasu pracy nie niższym niż wskazany w powiadomieniu lub liczbie godzin nie mniejszej niż wskazana w powiadomieniu oraz za wynagrodzeniem nie niższym niż ustalone według stawki określonej w powiadomieniu, </a:t>
            </a:r>
            <a:r>
              <a:rPr lang="pl-PL" sz="1980" dirty="0">
                <a:latin typeface="Arial" panose="020B0604020202020204" pitchFamily="34" charset="0"/>
                <a:cs typeface="Arial" panose="020B0604020202020204" pitchFamily="34" charset="0"/>
              </a:rPr>
              <a:t>proporcjonalnie zwiększonym w przypadku podwyższenia wymiaru czasu pracy lub liczby godzin pracy.</a:t>
            </a:r>
          </a:p>
          <a:p>
            <a:pPr marL="457200" indent="-457200">
              <a:lnSpc>
                <a:spcPct val="150000"/>
              </a:lnSpc>
              <a:spcBef>
                <a:spcPts val="0"/>
              </a:spcBef>
              <a:spcAft>
                <a:spcPts val="600"/>
              </a:spcAft>
              <a:buFont typeface="+mj-lt"/>
              <a:buAutoNum type="arabicParenR" startAt="2"/>
            </a:pPr>
            <a:endParaRPr lang="pl-PL" sz="2400"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085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9305" y="-110836"/>
            <a:ext cx="10527458" cy="1293091"/>
          </a:xfrm>
        </p:spPr>
        <p:txBody>
          <a:bodyPr>
            <a:normAutofit fontScale="90000"/>
          </a:bodyPr>
          <a:lstStyle/>
          <a:p>
            <a:pPr algn="ctr"/>
            <a:r>
              <a:rPr lang="pl-PL" sz="3200" b="1" dirty="0">
                <a:latin typeface="Arial" panose="020B0604020202020204" pitchFamily="34" charset="0"/>
                <a:cs typeface="Arial" panose="020B0604020202020204" pitchFamily="34" charset="0"/>
              </a:rPr>
              <a:t>Powierzenie cudzoziemcowi nielegalnego wykonywania pracy i odpowiedzialność za to wykroczenie</a:t>
            </a:r>
          </a:p>
        </p:txBody>
      </p:sp>
      <p:sp>
        <p:nvSpPr>
          <p:cNvPr id="3" name="Symbol zastępczy zawartości 2"/>
          <p:cNvSpPr>
            <a:spLocks noGrp="1"/>
          </p:cNvSpPr>
          <p:nvPr>
            <p:ph idx="1"/>
          </p:nvPr>
        </p:nvSpPr>
        <p:spPr>
          <a:xfrm>
            <a:off x="0" y="1034473"/>
            <a:ext cx="12192000"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 </a:t>
            </a:r>
            <a:r>
              <a:rPr lang="pl-PL" sz="2050" b="1" dirty="0">
                <a:latin typeface="Arial" panose="020B0604020202020204" pitchFamily="34" charset="0"/>
                <a:cs typeface="Arial" panose="020B0604020202020204" pitchFamily="34" charset="0"/>
              </a:rPr>
              <a:t>Konstrukcja</a:t>
            </a:r>
            <a:r>
              <a:rPr lang="pl-PL" sz="2050" dirty="0">
                <a:latin typeface="Arial" panose="020B0604020202020204" pitchFamily="34" charset="0"/>
                <a:cs typeface="Arial" panose="020B0604020202020204" pitchFamily="34" charset="0"/>
              </a:rPr>
              <a:t> </a:t>
            </a:r>
            <a:r>
              <a:rPr lang="pl-PL" sz="2050" i="1" dirty="0">
                <a:latin typeface="Arial" panose="020B0604020202020204" pitchFamily="34" charset="0"/>
                <a:cs typeface="Arial" panose="020B0604020202020204" pitchFamily="34" charset="0"/>
              </a:rPr>
              <a:t>art. 22 ust. 1</a:t>
            </a:r>
            <a:r>
              <a:rPr lang="pl-PL" sz="2050" dirty="0">
                <a:latin typeface="Arial" panose="020B0604020202020204" pitchFamily="34" charset="0"/>
                <a:cs typeface="Arial" panose="020B0604020202020204" pitchFamily="34" charset="0"/>
              </a:rPr>
              <a:t> jest taka, że – ponieważ stanowi on </a:t>
            </a:r>
            <a:r>
              <a:rPr lang="pl-PL" sz="2050" b="1" dirty="0">
                <a:latin typeface="Arial" panose="020B0604020202020204" pitchFamily="34" charset="0"/>
                <a:cs typeface="Arial" panose="020B0604020202020204" pitchFamily="34" charset="0"/>
              </a:rPr>
              <a:t>jeden z wyjątków </a:t>
            </a:r>
            <a:r>
              <a:rPr lang="pl-PL" sz="2050" dirty="0">
                <a:latin typeface="Arial" panose="020B0604020202020204" pitchFamily="34" charset="0"/>
                <a:cs typeface="Arial" panose="020B0604020202020204" pitchFamily="34" charset="0"/>
              </a:rPr>
              <a:t>od obowiązującej zasady, iż cudzoziemiec z kraju trzeciego </a:t>
            </a:r>
            <a:r>
              <a:rPr lang="pl-PL" sz="2050" b="1" dirty="0">
                <a:latin typeface="Arial" panose="020B0604020202020204" pitchFamily="34" charset="0"/>
                <a:cs typeface="Arial" panose="020B0604020202020204" pitchFamily="34" charset="0"/>
              </a:rPr>
              <a:t>jest objęty obowiązkiem posiadania zezwolenia </a:t>
            </a:r>
            <a:br>
              <a:rPr lang="pl-PL" sz="2050" b="1" dirty="0">
                <a:latin typeface="Arial" panose="020B0604020202020204" pitchFamily="34" charset="0"/>
                <a:cs typeface="Arial" panose="020B0604020202020204" pitchFamily="34" charset="0"/>
              </a:rPr>
            </a:br>
            <a:r>
              <a:rPr lang="pl-PL" sz="2050" b="1" dirty="0">
                <a:latin typeface="Arial" panose="020B0604020202020204" pitchFamily="34" charset="0"/>
                <a:cs typeface="Arial" panose="020B0604020202020204" pitchFamily="34" charset="0"/>
              </a:rPr>
              <a:t>na pracę </a:t>
            </a:r>
            <a:r>
              <a:rPr lang="pl-PL" sz="2050" dirty="0">
                <a:latin typeface="Arial" panose="020B0604020202020204" pitchFamily="34" charset="0"/>
                <a:cs typeface="Arial" panose="020B0604020202020204" pitchFamily="34" charset="0"/>
              </a:rPr>
              <a:t>– to, aby w przypadku danego cudzoziemca nie było wymagane takie zezwolenie (ewentualnie oświadczenie), muszą być </a:t>
            </a:r>
            <a:r>
              <a:rPr lang="pl-PL" sz="2050" b="1" dirty="0">
                <a:latin typeface="Arial" panose="020B0604020202020204" pitchFamily="34" charset="0"/>
                <a:cs typeface="Arial" panose="020B0604020202020204" pitchFamily="34" charset="0"/>
              </a:rPr>
              <a:t>ściśle spełnione łącznie wszystkie przesłanki</a:t>
            </a:r>
            <a:r>
              <a:rPr lang="pl-PL" sz="2050" dirty="0">
                <a:latin typeface="Arial" panose="020B0604020202020204" pitchFamily="34" charset="0"/>
                <a:cs typeface="Arial" panose="020B0604020202020204" pitchFamily="34" charset="0"/>
              </a:rPr>
              <a:t> </a:t>
            </a:r>
            <a:br>
              <a:rPr lang="pl-PL" sz="2050" dirty="0">
                <a:latin typeface="Arial" panose="020B0604020202020204" pitchFamily="34" charset="0"/>
                <a:cs typeface="Arial" panose="020B0604020202020204" pitchFamily="34" charset="0"/>
              </a:rPr>
            </a:br>
            <a:r>
              <a:rPr lang="pl-PL" sz="2050" dirty="0">
                <a:latin typeface="Arial" panose="020B0604020202020204" pitchFamily="34" charset="0"/>
                <a:cs typeface="Arial" panose="020B0604020202020204" pitchFamily="34" charset="0"/>
              </a:rPr>
              <a:t>wymienione w tym przepisie. </a:t>
            </a:r>
          </a:p>
          <a:p>
            <a:pPr>
              <a:lnSpc>
                <a:spcPct val="150000"/>
              </a:lnSpc>
              <a:spcBef>
                <a:spcPts val="0"/>
              </a:spcBef>
              <a:spcAft>
                <a:spcPts val="600"/>
              </a:spcAft>
              <a:buFont typeface="Wingdings" panose="05000000000000000000" pitchFamily="2" charset="2"/>
              <a:buChar char="q"/>
            </a:pPr>
            <a:r>
              <a:rPr lang="pl-PL" sz="2050" dirty="0">
                <a:latin typeface="Arial" panose="020B0604020202020204" pitchFamily="34" charset="0"/>
                <a:cs typeface="Arial" panose="020B0604020202020204" pitchFamily="34" charset="0"/>
              </a:rPr>
              <a:t>W przeciwnym razie </a:t>
            </a:r>
            <a:r>
              <a:rPr lang="pl-PL" sz="2050" b="1" dirty="0">
                <a:latin typeface="Arial" panose="020B0604020202020204" pitchFamily="34" charset="0"/>
                <a:cs typeface="Arial" panose="020B0604020202020204" pitchFamily="34" charset="0"/>
              </a:rPr>
              <a:t>wracamy do reguły ogólnej</a:t>
            </a:r>
            <a:r>
              <a:rPr lang="pl-PL" sz="2050" dirty="0">
                <a:latin typeface="Arial" panose="020B0604020202020204" pitchFamily="34" charset="0"/>
                <a:cs typeface="Arial" panose="020B0604020202020204" pitchFamily="34" charset="0"/>
              </a:rPr>
              <a:t> – czyli posiadanie zezwolenia na pracę jest nadal obowiązkowe. W takiej sytuacji mamy do czynienia z </a:t>
            </a:r>
            <a:r>
              <a:rPr lang="pl-PL" sz="2050" b="1" dirty="0">
                <a:latin typeface="Arial" panose="020B0604020202020204" pitchFamily="34" charset="0"/>
                <a:cs typeface="Arial" panose="020B0604020202020204" pitchFamily="34" charset="0"/>
              </a:rPr>
              <a:t>powierzeniem cudzoziemcowi nielegalnego wykonywania pracy (bez odpowiedniego zezwolenia na pracę)</a:t>
            </a:r>
            <a:r>
              <a:rPr lang="pl-PL" sz="2050" dirty="0">
                <a:latin typeface="Arial" panose="020B0604020202020204" pitchFamily="34" charset="0"/>
                <a:cs typeface="Arial" panose="020B0604020202020204" pitchFamily="34" charset="0"/>
              </a:rPr>
              <a:t> w rozumieniu </a:t>
            </a:r>
            <a:r>
              <a:rPr lang="pl-PL" sz="2050" i="1" dirty="0">
                <a:latin typeface="Arial" panose="020B0604020202020204" pitchFamily="34" charset="0"/>
                <a:cs typeface="Arial" panose="020B0604020202020204" pitchFamily="34" charset="0"/>
              </a:rPr>
              <a:t>art. 2 ust. 1 pkt 22a ustawy o promocji zatrudnienia i instytucjach rynku pracy. </a:t>
            </a:r>
            <a:r>
              <a:rPr lang="pl-PL" sz="2050" dirty="0">
                <a:latin typeface="Arial" panose="020B0604020202020204" pitchFamily="34" charset="0"/>
                <a:cs typeface="Arial" panose="020B0604020202020204" pitchFamily="34" charset="0"/>
              </a:rPr>
              <a:t>Jest to </a:t>
            </a:r>
            <a:r>
              <a:rPr lang="pl-PL" sz="2050" b="1" dirty="0">
                <a:latin typeface="Arial" panose="020B0604020202020204" pitchFamily="34" charset="0"/>
                <a:cs typeface="Arial" panose="020B0604020202020204" pitchFamily="34" charset="0"/>
              </a:rPr>
              <a:t>wykroczenie określone w </a:t>
            </a:r>
            <a:r>
              <a:rPr lang="pl-PL" sz="2050" b="1" i="1" dirty="0">
                <a:latin typeface="Arial" panose="020B0604020202020204" pitchFamily="34" charset="0"/>
                <a:cs typeface="Arial" panose="020B0604020202020204" pitchFamily="34" charset="0"/>
              </a:rPr>
              <a:t>art. 120 ust. 1</a:t>
            </a:r>
            <a:r>
              <a:rPr lang="pl-PL" sz="2050" i="1" dirty="0">
                <a:latin typeface="Arial" panose="020B0604020202020204" pitchFamily="34" charset="0"/>
                <a:cs typeface="Arial" panose="020B0604020202020204" pitchFamily="34" charset="0"/>
              </a:rPr>
              <a:t> </a:t>
            </a:r>
            <a:r>
              <a:rPr lang="pl-PL" sz="2050" dirty="0">
                <a:latin typeface="Arial" panose="020B0604020202020204" pitchFamily="34" charset="0"/>
                <a:cs typeface="Arial" panose="020B0604020202020204" pitchFamily="34" charset="0"/>
              </a:rPr>
              <a:t>tej ustawy, za które osoba ponosząca odpowiedzialność z ramienia podmiotu powierzającego pracę cudzoziemcowi może zostać ukarana grzywną od 1 tys. do 30 tys. zł (inspektor pracy może nałożyć mandat od 1 tys. do 2 tys.).</a:t>
            </a:r>
          </a:p>
          <a:p>
            <a:pPr>
              <a:lnSpc>
                <a:spcPct val="150000"/>
              </a:lnSpc>
              <a:spcBef>
                <a:spcPts val="0"/>
              </a:spcBef>
              <a:spcAft>
                <a:spcPts val="600"/>
              </a:spcAft>
              <a:buFont typeface="Wingdings" panose="05000000000000000000" pitchFamily="2" charset="2"/>
              <a:buChar char="q"/>
            </a:pPr>
            <a:endParaRPr lang="pl-PL" sz="2400"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9877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3122" y="-64654"/>
            <a:ext cx="10730659" cy="1385454"/>
          </a:xfrm>
        </p:spPr>
        <p:txBody>
          <a:bodyPr>
            <a:normAutofit/>
          </a:bodyPr>
          <a:lstStyle/>
          <a:p>
            <a:pPr algn="ctr"/>
            <a:r>
              <a:rPr lang="pl-PL" sz="2900" b="1" dirty="0">
                <a:highlight>
                  <a:srgbClr val="FFFF00"/>
                </a:highlight>
                <a:latin typeface="Arial" panose="020B0604020202020204" pitchFamily="34" charset="0"/>
                <a:cs typeface="Arial" panose="020B0604020202020204" pitchFamily="34" charset="0"/>
              </a:rPr>
              <a:t>Wyłączenie odpowiedzialności obywatela Ukrainy </a:t>
            </a:r>
            <a:br>
              <a:rPr lang="pl-PL" sz="2900" b="1" dirty="0">
                <a:latin typeface="Arial" panose="020B0604020202020204" pitchFamily="34" charset="0"/>
                <a:cs typeface="Arial" panose="020B0604020202020204" pitchFamily="34" charset="0"/>
              </a:rPr>
            </a:br>
            <a:r>
              <a:rPr lang="pl-PL" sz="2900" b="1" dirty="0">
                <a:latin typeface="Arial" panose="020B0604020202020204" pitchFamily="34" charset="0"/>
                <a:cs typeface="Arial" panose="020B0604020202020204" pitchFamily="34" charset="0"/>
              </a:rPr>
              <a:t>za nielegalne wykonywanie pracy</a:t>
            </a:r>
          </a:p>
        </p:txBody>
      </p:sp>
      <p:sp>
        <p:nvSpPr>
          <p:cNvPr id="3" name="Symbol zastępczy zawartości 2"/>
          <p:cNvSpPr>
            <a:spLocks noGrp="1"/>
          </p:cNvSpPr>
          <p:nvPr>
            <p:ph idx="1"/>
          </p:nvPr>
        </p:nvSpPr>
        <p:spPr>
          <a:xfrm>
            <a:off x="0" y="1191491"/>
            <a:ext cx="12192000" cy="5265056"/>
          </a:xfrm>
        </p:spPr>
        <p:txBody>
          <a:bodyPr>
            <a:noAutofit/>
          </a:bodyPr>
          <a:lstStyle/>
          <a:p>
            <a:pPr marL="0" indent="0">
              <a:lnSpc>
                <a:spcPct val="150000"/>
              </a:lnSpc>
              <a:spcBef>
                <a:spcPts val="0"/>
              </a:spcBef>
              <a:spcAft>
                <a:spcPts val="600"/>
              </a:spcAft>
              <a:buNone/>
            </a:pPr>
            <a:r>
              <a:rPr lang="pl-PL" sz="2000" dirty="0">
                <a:latin typeface="Arial" panose="020B0604020202020204" pitchFamily="34" charset="0"/>
                <a:cs typeface="Arial" panose="020B0604020202020204" pitchFamily="34" charset="0"/>
              </a:rPr>
              <a:t>W przypadku gdy podmiot powierzający wykonywanie pracy cudzoziemcowi </a:t>
            </a:r>
            <a:r>
              <a:rPr lang="pl-PL" sz="2000" b="1" dirty="0">
                <a:latin typeface="Arial" panose="020B0604020202020204" pitchFamily="34" charset="0"/>
                <a:cs typeface="Arial" panose="020B0604020202020204" pitchFamily="34" charset="0"/>
              </a:rPr>
              <a:t>nie dopełnił obowiązku powiadomienia PUP </a:t>
            </a:r>
            <a:r>
              <a:rPr lang="pl-PL" sz="2000" dirty="0">
                <a:latin typeface="Arial" panose="020B0604020202020204" pitchFamily="34" charset="0"/>
                <a:cs typeface="Arial" panose="020B0604020202020204" pitchFamily="34" charset="0"/>
              </a:rPr>
              <a:t>o powierzeniu wykonywania pracy obywatelowi Ukrainy, przepisu </a:t>
            </a:r>
            <a:r>
              <a:rPr lang="pl-PL" sz="2000" i="1" dirty="0">
                <a:latin typeface="Arial" panose="020B0604020202020204" pitchFamily="34" charset="0"/>
                <a:cs typeface="Arial" panose="020B0604020202020204" pitchFamily="34" charset="0"/>
              </a:rPr>
              <a:t>art. 120 ust. 2 ustawy o promocji zatrudnienia i instytucjach rynku pracy</a:t>
            </a:r>
            <a:r>
              <a:rPr lang="pl-PL" sz="2000" dirty="0">
                <a:latin typeface="Arial" panose="020B0604020202020204" pitchFamily="34" charset="0"/>
                <a:cs typeface="Arial" panose="020B0604020202020204" pitchFamily="34" charset="0"/>
              </a:rPr>
              <a:t> </a:t>
            </a:r>
            <a:r>
              <a:rPr lang="pl-PL" sz="2000" b="1" dirty="0">
                <a:latin typeface="Arial" panose="020B0604020202020204" pitchFamily="34" charset="0"/>
                <a:cs typeface="Arial" panose="020B0604020202020204" pitchFamily="34" charset="0"/>
              </a:rPr>
              <a:t>nie stosuje się</a:t>
            </a:r>
          </a:p>
          <a:p>
            <a:pPr marL="0" indent="0">
              <a:lnSpc>
                <a:spcPct val="150000"/>
              </a:lnSpc>
              <a:spcBef>
                <a:spcPts val="0"/>
              </a:spcBef>
              <a:spcAft>
                <a:spcPts val="600"/>
              </a:spcAft>
              <a:buNone/>
            </a:pPr>
            <a:r>
              <a:rPr lang="pl-PL" sz="2000" i="1" dirty="0">
                <a:latin typeface="Arial" panose="020B0604020202020204" pitchFamily="34" charset="0"/>
                <a:cs typeface="Arial" panose="020B0604020202020204" pitchFamily="34" charset="0"/>
              </a:rPr>
              <a:t>(art. 22 ust. 5c)</a:t>
            </a:r>
          </a:p>
          <a:p>
            <a:pPr>
              <a:lnSpc>
                <a:spcPct val="150000"/>
              </a:lnSpc>
              <a:spcBef>
                <a:spcPts val="0"/>
              </a:spcBef>
              <a:spcAft>
                <a:spcPts val="600"/>
              </a:spcAft>
              <a:buFont typeface="Wingdings" panose="05000000000000000000" pitchFamily="2" charset="2"/>
              <a:buChar char="q"/>
            </a:pPr>
            <a:r>
              <a:rPr lang="pl-PL" sz="2000" dirty="0">
                <a:latin typeface="Arial" panose="020B0604020202020204" pitchFamily="34" charset="0"/>
                <a:cs typeface="Arial" panose="020B0604020202020204" pitchFamily="34" charset="0"/>
              </a:rPr>
              <a:t>Przepis ten </a:t>
            </a:r>
            <a:r>
              <a:rPr lang="pl-PL" sz="2000" b="1" dirty="0">
                <a:latin typeface="Arial" panose="020B0604020202020204" pitchFamily="34" charset="0"/>
                <a:cs typeface="Arial" panose="020B0604020202020204" pitchFamily="34" charset="0"/>
              </a:rPr>
              <a:t>wyłącza odpowiedzialność obywatela Ukrainy za wykroczenie</a:t>
            </a:r>
            <a:r>
              <a:rPr lang="pl-PL" sz="2000" dirty="0">
                <a:latin typeface="Arial" panose="020B0604020202020204" pitchFamily="34" charset="0"/>
                <a:cs typeface="Arial" panose="020B0604020202020204" pitchFamily="34" charset="0"/>
              </a:rPr>
              <a:t> polegające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na nielegalnym wykonywaniu pracy przez cudzoziemca </a:t>
            </a:r>
            <a:r>
              <a:rPr lang="pl-PL" sz="2000" i="1" dirty="0">
                <a:latin typeface="Arial" panose="020B0604020202020204" pitchFamily="34" charset="0"/>
                <a:cs typeface="Arial" panose="020B0604020202020204" pitchFamily="34" charset="0"/>
              </a:rPr>
              <a:t>(art. 120 ust. 2 ustawy o promocji zatrudnienia </a:t>
            </a:r>
            <a:br>
              <a:rPr lang="pl-PL" sz="2000" i="1" dirty="0">
                <a:latin typeface="Arial" panose="020B0604020202020204" pitchFamily="34" charset="0"/>
                <a:cs typeface="Arial" panose="020B0604020202020204" pitchFamily="34" charset="0"/>
              </a:rPr>
            </a:br>
            <a:r>
              <a:rPr lang="pl-PL" sz="2000" i="1" dirty="0">
                <a:latin typeface="Arial" panose="020B0604020202020204" pitchFamily="34" charset="0"/>
                <a:cs typeface="Arial" panose="020B0604020202020204" pitchFamily="34" charset="0"/>
              </a:rPr>
              <a:t>i instytucjach rynku pracy)</a:t>
            </a:r>
            <a:r>
              <a:rPr lang="pl-PL" sz="2000" dirty="0">
                <a:latin typeface="Arial" panose="020B0604020202020204" pitchFamily="34" charset="0"/>
                <a:cs typeface="Arial" panose="020B0604020202020204" pitchFamily="34" charset="0"/>
              </a:rPr>
              <a:t> – w sytuacji gdy podmiot powierzający pracę obywatelowi Ukrainy nie dopełnił obowiązku powiadomienia PUP o powierzeniu tej pracy, do czego podmiot ten jest zobowiązany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na mocy </a:t>
            </a:r>
            <a:r>
              <a:rPr lang="pl-PL" sz="2000" i="1" dirty="0">
                <a:latin typeface="Arial" panose="020B0604020202020204" pitchFamily="34" charset="0"/>
                <a:cs typeface="Arial" panose="020B0604020202020204" pitchFamily="34" charset="0"/>
              </a:rPr>
              <a:t>art. 22 ust. 1 </a:t>
            </a:r>
            <a:r>
              <a:rPr lang="pl-PL" sz="2000" dirty="0">
                <a:latin typeface="Arial" panose="020B0604020202020204" pitchFamily="34" charset="0"/>
                <a:cs typeface="Arial" panose="020B0604020202020204" pitchFamily="34" charset="0"/>
              </a:rPr>
              <a:t>ustawy o pomocy obywatelom Ukrainy. </a:t>
            </a:r>
            <a:br>
              <a:rPr lang="pl-PL" sz="2000" dirty="0">
                <a:latin typeface="Arial" panose="020B0604020202020204" pitchFamily="34" charset="0"/>
                <a:cs typeface="Arial" panose="020B0604020202020204" pitchFamily="34" charset="0"/>
              </a:rPr>
            </a:br>
            <a:r>
              <a:rPr lang="pl-PL" sz="2000" b="1" dirty="0">
                <a:latin typeface="Arial" panose="020B0604020202020204" pitchFamily="34" charset="0"/>
                <a:cs typeface="Arial" panose="020B0604020202020204" pitchFamily="34" charset="0"/>
              </a:rPr>
              <a:t>W takim przypadku inspektor pracy nie powinien wszczynać postępowania w sprawach </a:t>
            </a:r>
            <a:br>
              <a:rPr lang="pl-PL" sz="2000" b="1" dirty="0">
                <a:latin typeface="Arial" panose="020B0604020202020204" pitchFamily="34" charset="0"/>
                <a:cs typeface="Arial" panose="020B0604020202020204" pitchFamily="34" charset="0"/>
              </a:rPr>
            </a:br>
            <a:r>
              <a:rPr lang="pl-PL" sz="2000" b="1" dirty="0">
                <a:latin typeface="Arial" panose="020B0604020202020204" pitchFamily="34" charset="0"/>
                <a:cs typeface="Arial" panose="020B0604020202020204" pitchFamily="34" charset="0"/>
              </a:rPr>
              <a:t>o wykroczenia wobec obywatela Ukrainy.</a:t>
            </a:r>
            <a:r>
              <a:rPr lang="pl-PL" sz="2000" dirty="0">
                <a:latin typeface="Arial" panose="020B0604020202020204" pitchFamily="34" charset="0"/>
                <a:cs typeface="Arial" panose="020B0604020202020204" pitchFamily="34" charset="0"/>
              </a:rPr>
              <a:t> </a:t>
            </a:r>
          </a:p>
          <a:p>
            <a:pPr>
              <a:lnSpc>
                <a:spcPct val="150000"/>
              </a:lnSpc>
              <a:spcBef>
                <a:spcPts val="0"/>
              </a:spcBef>
              <a:spcAft>
                <a:spcPts val="600"/>
              </a:spcAft>
              <a:buFont typeface="Wingdings" panose="05000000000000000000" pitchFamily="2" charset="2"/>
              <a:buChar char="q"/>
            </a:pPr>
            <a:endParaRPr lang="pl-PL" sz="2050" i="1" dirty="0">
              <a:latin typeface="Arial" panose="020B0604020202020204" pitchFamily="34" charset="0"/>
              <a:cs typeface="Arial" panose="020B0604020202020204" pitchFamily="34" charset="0"/>
            </a:endParaRPr>
          </a:p>
          <a:p>
            <a:pPr marL="0" indent="0">
              <a:lnSpc>
                <a:spcPct val="150000"/>
              </a:lnSpc>
              <a:spcBef>
                <a:spcPts val="0"/>
              </a:spcBef>
              <a:spcAft>
                <a:spcPts val="600"/>
              </a:spcAft>
              <a:buNone/>
            </a:pPr>
            <a:endParaRPr lang="pl-PL" sz="2400" i="1"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5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F4DAF6D-F607-4375-857E-BFAEC2531126}"/>
              </a:ext>
            </a:extLst>
          </p:cNvPr>
          <p:cNvSpPr>
            <a:spLocks noGrp="1"/>
          </p:cNvSpPr>
          <p:nvPr>
            <p:ph idx="1"/>
          </p:nvPr>
        </p:nvSpPr>
        <p:spPr>
          <a:xfrm>
            <a:off x="838200" y="1349406"/>
            <a:ext cx="10515600" cy="4827557"/>
          </a:xfrm>
        </p:spPr>
        <p:txBody>
          <a:bodyPr/>
          <a:lstStyle/>
          <a:p>
            <a:pPr marL="0" indent="0" algn="just">
              <a:buNone/>
            </a:pPr>
            <a:r>
              <a:rPr lang="pl-PL" u="sng" dirty="0">
                <a:solidFill>
                  <a:schemeClr val="accent1">
                    <a:lumMod val="75000"/>
                  </a:schemeClr>
                </a:solidFill>
              </a:rPr>
              <a:t>P</a:t>
            </a:r>
            <a:r>
              <a:rPr lang="pl-PL" u="sng" dirty="0">
                <a:hlinkClick r:id="rId2"/>
              </a:rPr>
              <a:t>rojekt</a:t>
            </a:r>
            <a:r>
              <a:rPr lang="pl-PL" dirty="0">
                <a:hlinkClick r:id="rId2"/>
              </a:rPr>
              <a:t> zakłada, że ustawa o zatrudnianiu cudzoziemców</a:t>
            </a:r>
            <a:r>
              <a:rPr lang="pl-PL" b="1" dirty="0">
                <a:hlinkClick r:id="rId2"/>
              </a:rPr>
              <a:t> </a:t>
            </a:r>
            <a:r>
              <a:rPr lang="pl-PL" dirty="0">
                <a:hlinkClick r:id="rId2"/>
              </a:rPr>
              <a:t>wejdzie </a:t>
            </a:r>
            <a:br>
              <a:rPr lang="pl-PL" dirty="0">
                <a:hlinkClick r:id="rId2"/>
              </a:rPr>
            </a:br>
            <a:r>
              <a:rPr lang="pl-PL" dirty="0">
                <a:hlinkClick r:id="rId2"/>
              </a:rPr>
              <a:t>w życie jeszcze w 2022 roku - po upływie 7 dni od dnia jej ogłoszenia z wyjątkiem niektórych przepisów dotyczących systemów teleinformatycznych (które mają wejść w życie po upływie 6 miesięcy od dnia ogłoszenia). Ten termin wejścia w życie ustawy wynika </a:t>
            </a:r>
            <a:br>
              <a:rPr lang="pl-PL" dirty="0">
                <a:hlinkClick r:id="rId2"/>
              </a:rPr>
            </a:br>
            <a:r>
              <a:rPr lang="pl-PL" dirty="0">
                <a:hlinkClick r:id="rId2"/>
              </a:rPr>
              <a:t>z wymogu zrealizowania do końca 2022 r. kamieni  milowych  określonych w Krajowym Planie Odbudowy jako komponent A 4.1. </a:t>
            </a:r>
            <a:r>
              <a:rPr lang="pl-PL" i="1" dirty="0">
                <a:hlinkClick r:id="rId2"/>
              </a:rPr>
              <a:t>Efektywne instytucje na rzecz rynku pracy</a:t>
            </a:r>
            <a:endParaRPr lang="pl-PL" dirty="0"/>
          </a:p>
        </p:txBody>
      </p:sp>
    </p:spTree>
    <p:extLst>
      <p:ext uri="{BB962C8B-B14F-4D97-AF65-F5344CB8AC3E}">
        <p14:creationId xmlns:p14="http://schemas.microsoft.com/office/powerpoint/2010/main" val="2397854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467" y="-83126"/>
            <a:ext cx="10730659" cy="1385454"/>
          </a:xfrm>
        </p:spPr>
        <p:txBody>
          <a:bodyPr>
            <a:normAutofit/>
          </a:bodyPr>
          <a:lstStyle/>
          <a:p>
            <a:pPr algn="ctr"/>
            <a:r>
              <a:rPr lang="pl-PL" sz="2900" b="1" dirty="0">
                <a:latin typeface="Arial" panose="020B0604020202020204" pitchFamily="34" charset="0"/>
                <a:cs typeface="Arial" panose="020B0604020202020204" pitchFamily="34" charset="0"/>
              </a:rPr>
              <a:t>Brak możliwości złożenia powiadomienia </a:t>
            </a:r>
            <a:br>
              <a:rPr lang="pl-PL" sz="2900" b="1" dirty="0">
                <a:latin typeface="Arial" panose="020B0604020202020204" pitchFamily="34" charset="0"/>
                <a:cs typeface="Arial" panose="020B0604020202020204" pitchFamily="34" charset="0"/>
              </a:rPr>
            </a:br>
            <a:r>
              <a:rPr lang="pl-PL" sz="2900" b="1" dirty="0">
                <a:latin typeface="Arial" panose="020B0604020202020204" pitchFamily="34" charset="0"/>
                <a:cs typeface="Arial" panose="020B0604020202020204" pitchFamily="34" charset="0"/>
              </a:rPr>
              <a:t>po upływie 14-dniowego terminu – stanowisko </a:t>
            </a:r>
            <a:r>
              <a:rPr lang="pl-PL" sz="2900" b="1" dirty="0" err="1">
                <a:latin typeface="Arial" panose="020B0604020202020204" pitchFamily="34" charset="0"/>
                <a:cs typeface="Arial" panose="020B0604020202020204" pitchFamily="34" charset="0"/>
              </a:rPr>
              <a:t>MRiPS</a:t>
            </a:r>
            <a:endParaRPr lang="pl-PL" sz="29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0" y="1163782"/>
            <a:ext cx="12192000"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1950" dirty="0">
                <a:latin typeface="Arial" panose="020B0604020202020204" pitchFamily="34" charset="0"/>
                <a:cs typeface="Arial" panose="020B0604020202020204" pitchFamily="34" charset="0"/>
              </a:rPr>
              <a:t>Konstrukcja zastosowana w </a:t>
            </a:r>
            <a:r>
              <a:rPr lang="pl-PL" sz="1950" i="1" dirty="0">
                <a:latin typeface="Arial" panose="020B0604020202020204" pitchFamily="34" charset="0"/>
                <a:cs typeface="Arial" panose="020B0604020202020204" pitchFamily="34" charset="0"/>
              </a:rPr>
              <a:t>art. 22 ust. 1 ustawy o pomocy obywatelom Ukrainy </a:t>
            </a:r>
            <a:r>
              <a:rPr lang="pl-PL" sz="1950" dirty="0">
                <a:latin typeface="Arial" panose="020B0604020202020204" pitchFamily="34" charset="0"/>
                <a:cs typeface="Arial" panose="020B0604020202020204" pitchFamily="34" charset="0"/>
              </a:rPr>
              <a:t>oznacza, </a:t>
            </a:r>
            <a:br>
              <a:rPr lang="pl-PL" sz="1950" dirty="0">
                <a:latin typeface="Arial" panose="020B0604020202020204" pitchFamily="34" charset="0"/>
                <a:cs typeface="Arial" panose="020B0604020202020204" pitchFamily="34" charset="0"/>
              </a:rPr>
            </a:br>
            <a:r>
              <a:rPr lang="pl-PL" sz="1950" dirty="0">
                <a:latin typeface="Arial" panose="020B0604020202020204" pitchFamily="34" charset="0"/>
                <a:cs typeface="Arial" panose="020B0604020202020204" pitchFamily="34" charset="0"/>
              </a:rPr>
              <a:t>że uprawnienie cudzoziemca do podjęcia pracy w trybie tego przepisu jest uzależnione od tego, </a:t>
            </a:r>
            <a:br>
              <a:rPr lang="pl-PL" sz="1950" dirty="0">
                <a:latin typeface="Arial" panose="020B0604020202020204" pitchFamily="34" charset="0"/>
                <a:cs typeface="Arial" panose="020B0604020202020204" pitchFamily="34" charset="0"/>
              </a:rPr>
            </a:br>
            <a:r>
              <a:rPr lang="pl-PL" sz="1950" dirty="0">
                <a:latin typeface="Arial" panose="020B0604020202020204" pitchFamily="34" charset="0"/>
                <a:cs typeface="Arial" panose="020B0604020202020204" pitchFamily="34" charset="0"/>
              </a:rPr>
              <a:t>czy pracodawca złoży powiadomienie w precyzyjnie określonym okresie – 14 dni, liczonych od dnia podjęcia pracy przez cudzoziemca. Niedopełnienie tego obowiązku we wskazanym terminie oznacza, </a:t>
            </a:r>
            <a:br>
              <a:rPr lang="pl-PL" sz="1950" dirty="0">
                <a:latin typeface="Arial" panose="020B0604020202020204" pitchFamily="34" charset="0"/>
                <a:cs typeface="Arial" panose="020B0604020202020204" pitchFamily="34" charset="0"/>
              </a:rPr>
            </a:br>
            <a:r>
              <a:rPr lang="pl-PL" sz="1950" dirty="0">
                <a:latin typeface="Arial" panose="020B0604020202020204" pitchFamily="34" charset="0"/>
                <a:cs typeface="Arial" panose="020B0604020202020204" pitchFamily="34" charset="0"/>
              </a:rPr>
              <a:t>że podmiot powierza pracę cudzoziemcowi nielegalnie. Możliwość skorzystania z tego rozwiązania </a:t>
            </a:r>
            <a:br>
              <a:rPr lang="pl-PL" sz="1950" dirty="0">
                <a:latin typeface="Arial" panose="020B0604020202020204" pitchFamily="34" charset="0"/>
                <a:cs typeface="Arial" panose="020B0604020202020204" pitchFamily="34" charset="0"/>
              </a:rPr>
            </a:br>
            <a:r>
              <a:rPr lang="pl-PL" sz="1950" dirty="0">
                <a:latin typeface="Arial" panose="020B0604020202020204" pitchFamily="34" charset="0"/>
                <a:cs typeface="Arial" panose="020B0604020202020204" pitchFamily="34" charset="0"/>
              </a:rPr>
              <a:t>jest uzależniona od spełnienia wszystkich wymogów określonych w przepisie, także wymogu złożenia powiadomienia w określonym terminie. </a:t>
            </a:r>
          </a:p>
          <a:p>
            <a:pPr>
              <a:lnSpc>
                <a:spcPct val="150000"/>
              </a:lnSpc>
              <a:spcBef>
                <a:spcPts val="0"/>
              </a:spcBef>
              <a:spcAft>
                <a:spcPts val="600"/>
              </a:spcAft>
              <a:buFont typeface="Wingdings" panose="05000000000000000000" pitchFamily="2" charset="2"/>
              <a:buChar char="q"/>
            </a:pPr>
            <a:r>
              <a:rPr lang="pl-PL" sz="1950" dirty="0">
                <a:latin typeface="Arial" panose="020B0604020202020204" pitchFamily="34" charset="0"/>
                <a:cs typeface="Arial" panose="020B0604020202020204" pitchFamily="34" charset="0"/>
              </a:rPr>
              <a:t>Jeżeli upłynął termin przeznaczony na złożenie powiadomienia, podmiot nie ma możliwości </a:t>
            </a:r>
            <a:br>
              <a:rPr lang="pl-PL" sz="1950" dirty="0">
                <a:latin typeface="Arial" panose="020B0604020202020204" pitchFamily="34" charset="0"/>
                <a:cs typeface="Arial" panose="020B0604020202020204" pitchFamily="34" charset="0"/>
              </a:rPr>
            </a:br>
            <a:r>
              <a:rPr lang="pl-PL" sz="1950" dirty="0">
                <a:latin typeface="Arial" panose="020B0604020202020204" pitchFamily="34" charset="0"/>
                <a:cs typeface="Arial" panose="020B0604020202020204" pitchFamily="34" charset="0"/>
              </a:rPr>
              <a:t>doprowadzenia do sytuacji zgodnej z prawem poprzez wysłanie powiadomienia po okresie 14 dni. </a:t>
            </a:r>
            <a:br>
              <a:rPr lang="pl-PL" sz="1950" dirty="0">
                <a:latin typeface="Arial" panose="020B0604020202020204" pitchFamily="34" charset="0"/>
                <a:cs typeface="Arial" panose="020B0604020202020204" pitchFamily="34" charset="0"/>
              </a:rPr>
            </a:br>
            <a:r>
              <a:rPr lang="pl-PL" sz="1950" b="1" dirty="0">
                <a:latin typeface="Arial" panose="020B0604020202020204" pitchFamily="34" charset="0"/>
                <a:cs typeface="Arial" panose="020B0604020202020204" pitchFamily="34" charset="0"/>
              </a:rPr>
              <a:t>W takim przypadku konieczne jest ponowne powierzenie pracy cudzoziemcowi </a:t>
            </a:r>
            <a:br>
              <a:rPr lang="pl-PL" sz="1950" b="1" dirty="0">
                <a:latin typeface="Arial" panose="020B0604020202020204" pitchFamily="34" charset="0"/>
                <a:cs typeface="Arial" panose="020B0604020202020204" pitchFamily="34" charset="0"/>
              </a:rPr>
            </a:br>
            <a:r>
              <a:rPr lang="pl-PL" sz="1950" b="1" dirty="0">
                <a:latin typeface="Arial" panose="020B0604020202020204" pitchFamily="34" charset="0"/>
                <a:cs typeface="Arial" panose="020B0604020202020204" pitchFamily="34" charset="0"/>
              </a:rPr>
              <a:t>(nawiązanie nowej umowy), od którego liczony jest nowy okres 14 dni przewidziany </a:t>
            </a:r>
            <a:br>
              <a:rPr lang="pl-PL" sz="1950" b="1" dirty="0">
                <a:latin typeface="Arial" panose="020B0604020202020204" pitchFamily="34" charset="0"/>
                <a:cs typeface="Arial" panose="020B0604020202020204" pitchFamily="34" charset="0"/>
              </a:rPr>
            </a:br>
            <a:r>
              <a:rPr lang="pl-PL" sz="1950" b="1" dirty="0">
                <a:latin typeface="Arial" panose="020B0604020202020204" pitchFamily="34" charset="0"/>
                <a:cs typeface="Arial" panose="020B0604020202020204" pitchFamily="34" charset="0"/>
              </a:rPr>
              <a:t>na złożenie powiadomienia o powierzeniu pracy cudzoziemcowi.</a:t>
            </a:r>
          </a:p>
          <a:p>
            <a:pPr marL="0" indent="0">
              <a:lnSpc>
                <a:spcPct val="150000"/>
              </a:lnSpc>
              <a:spcBef>
                <a:spcPts val="0"/>
              </a:spcBef>
              <a:spcAft>
                <a:spcPts val="600"/>
              </a:spcAft>
              <a:buNone/>
            </a:pPr>
            <a:endParaRPr lang="pl-PL" sz="2400" i="1"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4091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467" y="-83126"/>
            <a:ext cx="10730659" cy="1385454"/>
          </a:xfrm>
        </p:spPr>
        <p:txBody>
          <a:bodyPr>
            <a:normAutofit/>
          </a:bodyPr>
          <a:lstStyle/>
          <a:p>
            <a:pPr algn="ctr"/>
            <a:r>
              <a:rPr lang="pl-PL" sz="2900" b="1" dirty="0">
                <a:latin typeface="Arial" panose="020B0604020202020204" pitchFamily="34" charset="0"/>
                <a:cs typeface="Arial" panose="020B0604020202020204" pitchFamily="34" charset="0"/>
              </a:rPr>
              <a:t>Brak możliwości złożenia powiadomienia </a:t>
            </a:r>
            <a:br>
              <a:rPr lang="pl-PL" sz="2900" b="1" dirty="0">
                <a:latin typeface="Arial" panose="020B0604020202020204" pitchFamily="34" charset="0"/>
                <a:cs typeface="Arial" panose="020B0604020202020204" pitchFamily="34" charset="0"/>
              </a:rPr>
            </a:br>
            <a:r>
              <a:rPr lang="pl-PL" sz="2900" b="1" dirty="0">
                <a:latin typeface="Arial" panose="020B0604020202020204" pitchFamily="34" charset="0"/>
                <a:cs typeface="Arial" panose="020B0604020202020204" pitchFamily="34" charset="0"/>
              </a:rPr>
              <a:t>po upływie 14-dniowego terminu – stanowisko </a:t>
            </a:r>
            <a:r>
              <a:rPr lang="pl-PL" sz="2900" b="1" dirty="0" err="1">
                <a:latin typeface="Arial" panose="020B0604020202020204" pitchFamily="34" charset="0"/>
                <a:cs typeface="Arial" panose="020B0604020202020204" pitchFamily="34" charset="0"/>
              </a:rPr>
              <a:t>MRiPS</a:t>
            </a:r>
            <a:r>
              <a:rPr lang="pl-PL" sz="2900" b="1" dirty="0">
                <a:latin typeface="Arial" panose="020B0604020202020204" pitchFamily="34" charset="0"/>
                <a:cs typeface="Arial" panose="020B0604020202020204" pitchFamily="34" charset="0"/>
              </a:rPr>
              <a:t> cd.</a:t>
            </a:r>
          </a:p>
        </p:txBody>
      </p:sp>
      <p:sp>
        <p:nvSpPr>
          <p:cNvPr id="3" name="Symbol zastępczy zawartości 2"/>
          <p:cNvSpPr>
            <a:spLocks noGrp="1"/>
          </p:cNvSpPr>
          <p:nvPr>
            <p:ph idx="1"/>
          </p:nvPr>
        </p:nvSpPr>
        <p:spPr>
          <a:xfrm>
            <a:off x="0" y="1163782"/>
            <a:ext cx="12192000" cy="5265056"/>
          </a:xfrm>
        </p:spPr>
        <p:txBody>
          <a:bodyPr>
            <a:noAutofit/>
          </a:bodyPr>
          <a:lstStyle/>
          <a:p>
            <a:pPr>
              <a:lnSpc>
                <a:spcPct val="150000"/>
              </a:lnSpc>
              <a:spcBef>
                <a:spcPts val="0"/>
              </a:spcBef>
              <a:spcAft>
                <a:spcPts val="600"/>
              </a:spcAft>
              <a:buFont typeface="Wingdings" panose="05000000000000000000" pitchFamily="2" charset="2"/>
              <a:buChar char="q"/>
            </a:pPr>
            <a:r>
              <a:rPr lang="pl-PL" sz="2400" dirty="0">
                <a:latin typeface="Arial" panose="020B0604020202020204" pitchFamily="34" charset="0"/>
                <a:cs typeface="Arial" panose="020B0604020202020204" pitchFamily="34" charset="0"/>
              </a:rPr>
              <a:t>Należy zwrócić uwagę, że uprawnienie do wykonywania pracy na terytorium RP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w trybie </a:t>
            </a:r>
            <a:r>
              <a:rPr lang="pl-PL" sz="2400" i="1" dirty="0">
                <a:latin typeface="Arial" panose="020B0604020202020204" pitchFamily="34" charset="0"/>
                <a:cs typeface="Arial" panose="020B0604020202020204" pitchFamily="34" charset="0"/>
              </a:rPr>
              <a:t>art. 22 ust. 1 ustawy o pomocy obywatelom Ukrainy </a:t>
            </a:r>
            <a:r>
              <a:rPr lang="pl-PL" sz="2400" dirty="0">
                <a:latin typeface="Arial" panose="020B0604020202020204" pitchFamily="34" charset="0"/>
                <a:cs typeface="Arial" panose="020B0604020202020204" pitchFamily="34" charset="0"/>
              </a:rPr>
              <a:t>przysługuje wprost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z mocy prawa, w związku z tym </a:t>
            </a:r>
            <a:r>
              <a:rPr lang="pl-PL" sz="2400" b="1" dirty="0">
                <a:latin typeface="Arial" panose="020B0604020202020204" pitchFamily="34" charset="0"/>
                <a:cs typeface="Arial" panose="020B0604020202020204" pitchFamily="34" charset="0"/>
              </a:rPr>
              <a:t>nie ma rozwiązań proceduralnych, które pozwalałyby na ocenę i ewentualne uwzględnienie przez powiatowy </a:t>
            </a:r>
            <a:br>
              <a:rPr lang="pl-PL" sz="2400" b="1" dirty="0">
                <a:latin typeface="Arial" panose="020B0604020202020204" pitchFamily="34" charset="0"/>
                <a:cs typeface="Arial" panose="020B0604020202020204" pitchFamily="34" charset="0"/>
              </a:rPr>
            </a:br>
            <a:r>
              <a:rPr lang="pl-PL" sz="2400" b="1" dirty="0">
                <a:latin typeface="Arial" panose="020B0604020202020204" pitchFamily="34" charset="0"/>
                <a:cs typeface="Arial" panose="020B0604020202020204" pitchFamily="34" charset="0"/>
              </a:rPr>
              <a:t>urząd pracy powodów, dla których pracodawca spóźnił się ze złożeniem powiadomienia. Kwestia winy za powierzenie nielegalnej pracy cudzoziemcowi może być wzięta pod uwagę przez organy kontrolne </a:t>
            </a:r>
            <a:r>
              <a:rPr lang="pl-PL" sz="2400" dirty="0">
                <a:latin typeface="Arial" panose="020B0604020202020204" pitchFamily="34" charset="0"/>
                <a:cs typeface="Arial" panose="020B0604020202020204" pitchFamily="34" charset="0"/>
              </a:rPr>
              <a:t>w trakcie kontroli legalności zatrudnienia cudzoziemców</a:t>
            </a:r>
          </a:p>
          <a:p>
            <a:pPr marL="0" indent="0">
              <a:lnSpc>
                <a:spcPct val="100000"/>
              </a:lnSpc>
              <a:spcBef>
                <a:spcPts val="0"/>
              </a:spcBef>
              <a:spcAft>
                <a:spcPts val="600"/>
              </a:spcAft>
              <a:buNone/>
            </a:pPr>
            <a:r>
              <a:rPr lang="pl-PL" i="1" dirty="0">
                <a:latin typeface="Arial" panose="020B0604020202020204" pitchFamily="34" charset="0"/>
                <a:cs typeface="Arial" panose="020B0604020202020204" pitchFamily="34" charset="0"/>
              </a:rPr>
              <a:t>(</a:t>
            </a:r>
            <a:r>
              <a:rPr lang="pl-PL" sz="2400" i="1" dirty="0">
                <a:latin typeface="Arial" panose="020B0604020202020204" pitchFamily="34" charset="0"/>
                <a:cs typeface="Arial" panose="020B0604020202020204" pitchFamily="34" charset="0"/>
              </a:rPr>
              <a:t>pismo Departamentu Rynku Pracy w </a:t>
            </a:r>
            <a:r>
              <a:rPr lang="pl-PL" sz="2400" i="1" dirty="0" err="1">
                <a:latin typeface="Arial" panose="020B0604020202020204" pitchFamily="34" charset="0"/>
                <a:cs typeface="Arial" panose="020B0604020202020204" pitchFamily="34" charset="0"/>
              </a:rPr>
              <a:t>MRiPS</a:t>
            </a:r>
            <a:r>
              <a:rPr lang="pl-PL" sz="2400" i="1" dirty="0">
                <a:latin typeface="Arial" panose="020B0604020202020204" pitchFamily="34" charset="0"/>
                <a:cs typeface="Arial" panose="020B0604020202020204" pitchFamily="34" charset="0"/>
              </a:rPr>
              <a:t> z dnia 19 maja 2022 r., znak: </a:t>
            </a:r>
            <a:br>
              <a:rPr lang="pl-PL" sz="2400" i="1" dirty="0">
                <a:latin typeface="Arial" panose="020B0604020202020204" pitchFamily="34" charset="0"/>
                <a:cs typeface="Arial" panose="020B0604020202020204" pitchFamily="34" charset="0"/>
              </a:rPr>
            </a:br>
            <a:r>
              <a:rPr lang="pl-PL" sz="2400" i="1" dirty="0">
                <a:latin typeface="Arial" panose="020B0604020202020204" pitchFamily="34" charset="0"/>
                <a:cs typeface="Arial" panose="020B0604020202020204" pitchFamily="34" charset="0"/>
              </a:rPr>
              <a:t>DRP-XI.0211.173.20222.MEP)</a:t>
            </a:r>
          </a:p>
          <a:p>
            <a:pPr marL="0" indent="0">
              <a:lnSpc>
                <a:spcPct val="150000"/>
              </a:lnSpc>
              <a:spcBef>
                <a:spcPts val="0"/>
              </a:spcBef>
              <a:spcAft>
                <a:spcPts val="600"/>
              </a:spcAft>
              <a:buNone/>
            </a:pPr>
            <a:endParaRPr lang="pl-PL" sz="2400" i="1"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21799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0836" y="-110834"/>
            <a:ext cx="11757891" cy="1385454"/>
          </a:xfrm>
        </p:spPr>
        <p:txBody>
          <a:bodyPr>
            <a:normAutofit/>
          </a:bodyPr>
          <a:lstStyle/>
          <a:p>
            <a:pPr algn="ctr"/>
            <a:r>
              <a:rPr lang="pl-PL" sz="2900" b="1" dirty="0">
                <a:latin typeface="Arial" panose="020B0604020202020204" pitchFamily="34" charset="0"/>
                <a:cs typeface="Arial" panose="020B0604020202020204" pitchFamily="34" charset="0"/>
              </a:rPr>
              <a:t>„Abolicja” dla spóźnionych pracodawców</a:t>
            </a:r>
          </a:p>
        </p:txBody>
      </p:sp>
      <p:sp>
        <p:nvSpPr>
          <p:cNvPr id="3" name="Symbol zastępczy zawartości 2"/>
          <p:cNvSpPr>
            <a:spLocks noGrp="1"/>
          </p:cNvSpPr>
          <p:nvPr>
            <p:ph idx="1"/>
          </p:nvPr>
        </p:nvSpPr>
        <p:spPr>
          <a:xfrm>
            <a:off x="0" y="1145309"/>
            <a:ext cx="12192000" cy="5265056"/>
          </a:xfrm>
        </p:spPr>
        <p:txBody>
          <a:bodyPr>
            <a:noAutofit/>
          </a:bodyPr>
          <a:lstStyle/>
          <a:p>
            <a:pPr>
              <a:buFont typeface="Wingdings" panose="05000000000000000000" pitchFamily="2" charset="2"/>
              <a:buChar char="q"/>
            </a:pPr>
            <a:r>
              <a:rPr lang="pl-PL" sz="2300" b="1" dirty="0">
                <a:latin typeface="Arial" panose="020B0604020202020204" pitchFamily="34" charset="0"/>
                <a:cs typeface="Arial" panose="020B0604020202020204" pitchFamily="34" charset="0"/>
              </a:rPr>
              <a:t>W dniu 1 lipca br. wszedł w życie </a:t>
            </a:r>
            <a:r>
              <a:rPr lang="pl-PL" sz="2300" b="1" i="1" dirty="0">
                <a:latin typeface="Arial" panose="020B0604020202020204" pitchFamily="34" charset="0"/>
                <a:cs typeface="Arial" panose="020B0604020202020204" pitchFamily="34" charset="0"/>
              </a:rPr>
              <a:t>art. 10 ustawy z dnia 8 czerwca 2022 r. o zmianie ustawy o pomocy obywatelom Ukrainy</a:t>
            </a:r>
            <a:r>
              <a:rPr lang="pl-PL" sz="2300" i="1" dirty="0">
                <a:latin typeface="Arial" panose="020B0604020202020204" pitchFamily="34" charset="0"/>
                <a:cs typeface="Arial" panose="020B0604020202020204" pitchFamily="34" charset="0"/>
              </a:rPr>
              <a:t> w związku z konfliktem zbrojnym na terytorium tego państwa oraz niektórych innych ustaw,</a:t>
            </a:r>
            <a:r>
              <a:rPr lang="pl-PL" sz="2300" dirty="0">
                <a:latin typeface="Arial" panose="020B0604020202020204" pitchFamily="34" charset="0"/>
                <a:cs typeface="Arial" panose="020B0604020202020204" pitchFamily="34" charset="0"/>
              </a:rPr>
              <a:t> zgodnie z którym podmiot powierzający wykonywanie pracy obywatelowi Ukrainy, który </a:t>
            </a:r>
            <a:r>
              <a:rPr lang="pl-PL" sz="2300" b="1" dirty="0">
                <a:latin typeface="Arial" panose="020B0604020202020204" pitchFamily="34" charset="0"/>
                <a:cs typeface="Arial" panose="020B0604020202020204" pitchFamily="34" charset="0"/>
              </a:rPr>
              <a:t>w okresie od dnia 24 lutego 2022 r. </a:t>
            </a:r>
            <a:br>
              <a:rPr lang="pl-PL" sz="2300" b="1" dirty="0">
                <a:latin typeface="Arial" panose="020B0604020202020204" pitchFamily="34" charset="0"/>
                <a:cs typeface="Arial" panose="020B0604020202020204" pitchFamily="34" charset="0"/>
              </a:rPr>
            </a:br>
            <a:r>
              <a:rPr lang="pl-PL" sz="2300" b="1" dirty="0">
                <a:latin typeface="Arial" panose="020B0604020202020204" pitchFamily="34" charset="0"/>
                <a:cs typeface="Arial" panose="020B0604020202020204" pitchFamily="34" charset="0"/>
              </a:rPr>
              <a:t>do 14. dnia przed dniem wejścia w życie nowelizacji (tj. do 17 czerwca 2022 r.) </a:t>
            </a:r>
            <a:br>
              <a:rPr lang="pl-PL" sz="2300" b="1" dirty="0">
                <a:latin typeface="Arial" panose="020B0604020202020204" pitchFamily="34" charset="0"/>
                <a:cs typeface="Arial" panose="020B0604020202020204" pitchFamily="34" charset="0"/>
              </a:rPr>
            </a:br>
            <a:r>
              <a:rPr lang="pl-PL" sz="2300" b="1" dirty="0">
                <a:latin typeface="Arial" panose="020B0604020202020204" pitchFamily="34" charset="0"/>
                <a:cs typeface="Arial" panose="020B0604020202020204" pitchFamily="34" charset="0"/>
              </a:rPr>
              <a:t>nie dopełnił obowiązku powiadomienia, mógł dokonać tego powiadomienia </a:t>
            </a:r>
            <a:br>
              <a:rPr lang="pl-PL" sz="2300" b="1" dirty="0">
                <a:latin typeface="Arial" panose="020B0604020202020204" pitchFamily="34" charset="0"/>
                <a:cs typeface="Arial" panose="020B0604020202020204" pitchFamily="34" charset="0"/>
              </a:rPr>
            </a:br>
            <a:r>
              <a:rPr lang="pl-PL" sz="2300" b="1" dirty="0">
                <a:latin typeface="Arial" panose="020B0604020202020204" pitchFamily="34" charset="0"/>
                <a:cs typeface="Arial" panose="020B0604020202020204" pitchFamily="34" charset="0"/>
              </a:rPr>
              <a:t>w terminie 14 dni od dnia wejścia w życie nowelizacji (tj. do 15 lipca br.). </a:t>
            </a:r>
          </a:p>
          <a:p>
            <a:pPr>
              <a:buFont typeface="Wingdings" panose="05000000000000000000" pitchFamily="2" charset="2"/>
              <a:buChar char="q"/>
            </a:pPr>
            <a:r>
              <a:rPr lang="pl-PL" sz="2300" dirty="0">
                <a:latin typeface="Arial" panose="020B0604020202020204" pitchFamily="34" charset="0"/>
                <a:cs typeface="Arial" panose="020B0604020202020204" pitchFamily="34" charset="0"/>
              </a:rPr>
              <a:t>Jednakże w myśl </a:t>
            </a:r>
            <a:r>
              <a:rPr lang="pl-PL" sz="2300" i="1" dirty="0">
                <a:latin typeface="Arial" panose="020B0604020202020204" pitchFamily="34" charset="0"/>
                <a:cs typeface="Arial" panose="020B0604020202020204" pitchFamily="34" charset="0"/>
              </a:rPr>
              <a:t>art. 10 ust. 3</a:t>
            </a:r>
            <a:r>
              <a:rPr lang="pl-PL" sz="2300" dirty="0">
                <a:latin typeface="Arial" panose="020B0604020202020204" pitchFamily="34" charset="0"/>
                <a:cs typeface="Arial" panose="020B0604020202020204" pitchFamily="34" charset="0"/>
              </a:rPr>
              <a:t> cytowanej ustawy, z powyższego uprawnienia mógł skorzystać </a:t>
            </a:r>
            <a:r>
              <a:rPr lang="pl-PL" sz="2300" b="1" dirty="0">
                <a:latin typeface="Arial" panose="020B0604020202020204" pitchFamily="34" charset="0"/>
                <a:cs typeface="Arial" panose="020B0604020202020204" pitchFamily="34" charset="0"/>
              </a:rPr>
              <a:t>tylko podmiot </a:t>
            </a:r>
            <a:r>
              <a:rPr lang="pl-PL" sz="2300" dirty="0">
                <a:latin typeface="Arial" panose="020B0604020202020204" pitchFamily="34" charset="0"/>
                <a:cs typeface="Arial" panose="020B0604020202020204" pitchFamily="34" charset="0"/>
              </a:rPr>
              <a:t>powierzający wykonywanie pracy obywatelowi Ukrainy, </a:t>
            </a:r>
            <a:br>
              <a:rPr lang="pl-PL" sz="2300" dirty="0">
                <a:latin typeface="Arial" panose="020B0604020202020204" pitchFamily="34" charset="0"/>
                <a:cs typeface="Arial" panose="020B0604020202020204" pitchFamily="34" charset="0"/>
              </a:rPr>
            </a:br>
            <a:r>
              <a:rPr lang="pl-PL" sz="2300" b="1" dirty="0">
                <a:latin typeface="Arial" panose="020B0604020202020204" pitchFamily="34" charset="0"/>
                <a:cs typeface="Arial" panose="020B0604020202020204" pitchFamily="34" charset="0"/>
              </a:rPr>
              <a:t>który zgłosił obywatela Ukrainy</a:t>
            </a:r>
            <a:r>
              <a:rPr lang="pl-PL" sz="2300" dirty="0">
                <a:latin typeface="Arial" panose="020B0604020202020204" pitchFamily="34" charset="0"/>
                <a:cs typeface="Arial" panose="020B0604020202020204" pitchFamily="34" charset="0"/>
              </a:rPr>
              <a:t> do Zakładu Ubezpieczeń Społecznych lub Kasy Rolniczego Ubezpieczenia Społecznego w związku z powierzeniem mu pracy. </a:t>
            </a:r>
          </a:p>
          <a:p>
            <a:pPr>
              <a:buFont typeface="Wingdings" panose="05000000000000000000" pitchFamily="2" charset="2"/>
              <a:buChar char="q"/>
            </a:pPr>
            <a:r>
              <a:rPr lang="pl-PL" sz="2300" dirty="0">
                <a:latin typeface="Arial" panose="020B0604020202020204" pitchFamily="34" charset="0"/>
                <a:cs typeface="Arial" panose="020B0604020202020204" pitchFamily="34" charset="0"/>
              </a:rPr>
              <a:t>Jednocześnie uznaje się, że obywatel Ukrainy był uprawniony do wykonywania pracy </a:t>
            </a:r>
            <a:br>
              <a:rPr lang="pl-PL" sz="2300" dirty="0">
                <a:latin typeface="Arial" panose="020B0604020202020204" pitchFamily="34" charset="0"/>
                <a:cs typeface="Arial" panose="020B0604020202020204" pitchFamily="34" charset="0"/>
              </a:rPr>
            </a:br>
            <a:r>
              <a:rPr lang="pl-PL" sz="2300" dirty="0">
                <a:latin typeface="Arial" panose="020B0604020202020204" pitchFamily="34" charset="0"/>
                <a:cs typeface="Arial" panose="020B0604020202020204" pitchFamily="34" charset="0"/>
              </a:rPr>
              <a:t>w okresie objęcia go ubezpieczeniem społecznym lub ubezpieczeniem społecznym rolników albo w okresie następującym po dokonaniu zgłoszenia umowy o dzieło, o której mowa w </a:t>
            </a:r>
            <a:r>
              <a:rPr lang="pl-PL" sz="2300" i="1" dirty="0">
                <a:latin typeface="Arial" panose="020B0604020202020204" pitchFamily="34" charset="0"/>
                <a:cs typeface="Arial" panose="020B0604020202020204" pitchFamily="34" charset="0"/>
              </a:rPr>
              <a:t>art. 36 ust. 17 ustawy z dnia 13 października 1998 r. o systemie ubezpieczeń społecznych (art. 10 ust. 2).</a:t>
            </a:r>
            <a:endParaRPr lang="pl-PL" sz="2300"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2400" i="1" dirty="0">
              <a:latin typeface="Arial" panose="020B0604020202020204" pitchFamily="34" charset="0"/>
              <a:cs typeface="Arial" panose="020B0604020202020204" pitchFamily="34" charset="0"/>
            </a:endParaRPr>
          </a:p>
          <a:p>
            <a:pPr>
              <a:lnSpc>
                <a:spcPct val="150000"/>
              </a:lnSpc>
              <a:spcBef>
                <a:spcPts val="0"/>
              </a:spcBef>
              <a:spcAft>
                <a:spcPts val="600"/>
              </a:spcAft>
              <a:buFont typeface="Wingdings" panose="05000000000000000000" pitchFamily="2" charset="2"/>
              <a:buChar char="q"/>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4231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3">
            <a:extLst>
              <a:ext uri="{FF2B5EF4-FFF2-40B4-BE49-F238E27FC236}">
                <a16:creationId xmlns:a16="http://schemas.microsoft.com/office/drawing/2014/main" id="{71622B03-D81E-40B9-BA12-7F123454BA7F}"/>
              </a:ext>
            </a:extLst>
          </p:cNvPr>
          <p:cNvSpPr>
            <a:spLocks noGrp="1" noChangeArrowheads="1"/>
          </p:cNvSpPr>
          <p:nvPr>
            <p:ph type="body" idx="1"/>
          </p:nvPr>
        </p:nvSpPr>
        <p:spPr bwMode="auto">
          <a:xfrm>
            <a:off x="1990725" y="1341438"/>
            <a:ext cx="821055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None/>
            </a:pPr>
            <a:endParaRPr lang="pl-PL" altLang="pl-PL" sz="1400"/>
          </a:p>
          <a:p>
            <a:pPr eaLnBrk="1" hangingPunct="1">
              <a:buFont typeface="Wingdings" panose="05000000000000000000" pitchFamily="2" charset="2"/>
              <a:buNone/>
            </a:pPr>
            <a:endParaRPr lang="pl-PL" altLang="pl-PL" sz="1400"/>
          </a:p>
        </p:txBody>
      </p:sp>
      <p:sp>
        <p:nvSpPr>
          <p:cNvPr id="37891" name="Rectangle 12">
            <a:extLst>
              <a:ext uri="{FF2B5EF4-FFF2-40B4-BE49-F238E27FC236}">
                <a16:creationId xmlns:a16="http://schemas.microsoft.com/office/drawing/2014/main" id="{B66AC884-67C9-4201-9167-2A58CFF9DCFE}"/>
              </a:ext>
            </a:extLst>
          </p:cNvPr>
          <p:cNvSpPr>
            <a:spLocks noGrp="1" noChangeArrowheads="1"/>
          </p:cNvSpPr>
          <p:nvPr>
            <p:ph type="title"/>
          </p:nvPr>
        </p:nvSpPr>
        <p:spPr bwMode="auto">
          <a:xfrm>
            <a:off x="2135450" y="1916791"/>
            <a:ext cx="8229600" cy="3457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8775" algn="l" eaLnBrk="1" hangingPunct="1">
              <a:defRPr/>
            </a:pPr>
            <a:r>
              <a:rPr lang="pl-PL" sz="3600" b="1" dirty="0">
                <a:solidFill>
                  <a:schemeClr val="tx1"/>
                </a:solidFill>
              </a:rPr>
              <a:t>Wydawanie zezwoleń na pobyt czasowy i pracę </a:t>
            </a:r>
            <a:r>
              <a:rPr lang="pl-PL" sz="3600" b="1" dirty="0">
                <a:solidFill>
                  <a:schemeClr val="tx1"/>
                </a:solidFill>
                <a:highlight>
                  <a:srgbClr val="FFFF00"/>
                </a:highlight>
              </a:rPr>
              <a:t>w szczególnym trybie</a:t>
            </a:r>
            <a:r>
              <a:rPr lang="pl-PL" sz="3600" b="1" dirty="0">
                <a:solidFill>
                  <a:schemeClr val="tx1"/>
                </a:solidFill>
              </a:rPr>
              <a:t> oraz zasady wykonywania pracy przez cudzoziemców posiadających takie zezwolenia</a:t>
            </a:r>
            <a:endParaRPr lang="pl-PL" altLang="pl-PL"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3316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74</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Cel</a:t>
            </a:r>
            <a:r>
              <a:rPr kumimoji="0" lang="pl-PL" sz="3000" b="1" i="0" u="none" strike="noStrike" kern="1200" cap="none" spc="0" normalizeH="0" baseline="0" noProof="0" dirty="0">
                <a:ln>
                  <a:noFill/>
                </a:ln>
                <a:solidFill>
                  <a:prstClr val="black"/>
                </a:solidFill>
                <a:effectLst/>
                <a:uLnTx/>
                <a:uFillTx/>
                <a:latin typeface="Arial" charset="0"/>
                <a:ea typeface="+mn-ea"/>
                <a:cs typeface="+mn-cs"/>
              </a:rPr>
              <a:t> szczególnej regulacji</a:t>
            </a:r>
          </a:p>
        </p:txBody>
      </p:sp>
      <p:sp>
        <p:nvSpPr>
          <p:cNvPr id="4100" name="Rectangle 3"/>
          <p:cNvSpPr>
            <a:spLocks noChangeArrowheads="1"/>
          </p:cNvSpPr>
          <p:nvPr/>
        </p:nvSpPr>
        <p:spPr bwMode="auto">
          <a:xfrm>
            <a:off x="714663" y="1442311"/>
            <a:ext cx="10169237" cy="6062302"/>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300" b="1" i="0" u="none" strike="noStrike" kern="1200" cap="none" spc="0" normalizeH="0" baseline="0" noProof="0" dirty="0">
                <a:ln>
                  <a:noFill/>
                </a:ln>
                <a:solidFill>
                  <a:prstClr val="black"/>
                </a:solidFill>
                <a:effectLst/>
                <a:uLnTx/>
                <a:uFillTx/>
                <a:latin typeface="Arial" charset="0"/>
                <a:ea typeface="+mn-ea"/>
                <a:cs typeface="+mn-cs"/>
              </a:rPr>
              <a:t>W art. 8-13</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 ustawy z dnia 17 grudnia 2021 r. o zmianie ustawy </a:t>
            </a:r>
            <a:br>
              <a:rPr kumimoji="0" lang="pl-PL" sz="2300" b="0" i="0" u="none" strike="noStrike" kern="1200" cap="none" spc="0" normalizeH="0" baseline="0" noProof="0" dirty="0">
                <a:ln>
                  <a:noFill/>
                </a:ln>
                <a:solidFill>
                  <a:prstClr val="black"/>
                </a:solidFill>
                <a:effectLst/>
                <a:uLnTx/>
                <a:uFillTx/>
                <a:latin typeface="Arial" charset="0"/>
                <a:ea typeface="+mn-ea"/>
                <a:cs typeface="+mn-cs"/>
              </a:rPr>
            </a:br>
            <a:r>
              <a:rPr kumimoji="0" lang="pl-PL" sz="2300" b="0" i="0" u="none" strike="noStrike" kern="1200" cap="none" spc="0" normalizeH="0" baseline="0" noProof="0" dirty="0">
                <a:ln>
                  <a:noFill/>
                </a:ln>
                <a:solidFill>
                  <a:prstClr val="black"/>
                </a:solidFill>
                <a:effectLst/>
                <a:uLnTx/>
                <a:uFillTx/>
                <a:latin typeface="Arial" charset="0"/>
                <a:ea typeface="+mn-ea"/>
                <a:cs typeface="+mn-cs"/>
              </a:rPr>
              <a:t>o cudzoziemcach oraz niektórych innych ustaw </a:t>
            </a:r>
            <a:r>
              <a:rPr kumimoji="0" lang="pl-PL" sz="23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(która </a:t>
            </a:r>
            <a:r>
              <a:rPr lang="pl-PL" sz="2300" dirty="0">
                <a:solidFill>
                  <a:prstClr val="black"/>
                </a:solidFill>
                <a:highlight>
                  <a:srgbClr val="FFFF00"/>
                </a:highlight>
                <a:latin typeface="Arial" charset="0"/>
              </a:rPr>
              <a:t>weszła </a:t>
            </a:r>
            <a:br>
              <a:rPr lang="pl-PL" sz="2300" dirty="0">
                <a:solidFill>
                  <a:prstClr val="black"/>
                </a:solidFill>
                <a:highlight>
                  <a:srgbClr val="FFFF00"/>
                </a:highlight>
                <a:latin typeface="Arial" charset="0"/>
              </a:rPr>
            </a:br>
            <a:r>
              <a:rPr lang="pl-PL" sz="2300" dirty="0">
                <a:solidFill>
                  <a:prstClr val="black"/>
                </a:solidFill>
                <a:highlight>
                  <a:srgbClr val="FFFF00"/>
                </a:highlight>
                <a:latin typeface="Arial" charset="0"/>
              </a:rPr>
              <a:t>w życie od 29 stycznia 2022 r.)</a:t>
            </a:r>
            <a:r>
              <a:rPr lang="pl-PL" sz="2300" dirty="0">
                <a:solidFill>
                  <a:prstClr val="black"/>
                </a:solidFill>
                <a:latin typeface="Arial" charset="0"/>
              </a:rPr>
              <a:t> </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przewiduje się </a:t>
            </a:r>
            <a:r>
              <a:rPr kumimoji="0" lang="pl-PL" sz="2300" b="1" i="0" u="none" strike="noStrike" kern="1200" cap="none" spc="0" normalizeH="0" baseline="0" noProof="0" dirty="0">
                <a:ln>
                  <a:noFill/>
                </a:ln>
                <a:solidFill>
                  <a:prstClr val="black"/>
                </a:solidFill>
                <a:effectLst/>
                <a:uLnTx/>
                <a:uFillTx/>
                <a:latin typeface="Arial" charset="0"/>
                <a:ea typeface="+mn-ea"/>
                <a:cs typeface="+mn-cs"/>
              </a:rPr>
              <a:t>szczególną regulację </a:t>
            </a:r>
            <a:br>
              <a:rPr kumimoji="0" lang="pl-PL" sz="2300" b="1" i="0" u="none" strike="noStrike" kern="1200" cap="none" spc="0" normalizeH="0" baseline="0" noProof="0" dirty="0">
                <a:ln>
                  <a:noFill/>
                </a:ln>
                <a:solidFill>
                  <a:prstClr val="black"/>
                </a:solidFill>
                <a:effectLst/>
                <a:uLnTx/>
                <a:uFillTx/>
                <a:latin typeface="Arial" charset="0"/>
                <a:ea typeface="+mn-ea"/>
                <a:cs typeface="+mn-cs"/>
              </a:rPr>
            </a:br>
            <a:r>
              <a:rPr kumimoji="0" lang="pl-PL" sz="2300" b="1" i="0" u="none" strike="noStrike" kern="1200" cap="none" spc="0" normalizeH="0" baseline="0" noProof="0" dirty="0">
                <a:ln>
                  <a:noFill/>
                </a:ln>
                <a:solidFill>
                  <a:prstClr val="black"/>
                </a:solidFill>
                <a:effectLst/>
                <a:uLnTx/>
                <a:uFillTx/>
                <a:latin typeface="Arial" charset="0"/>
                <a:ea typeface="+mn-ea"/>
                <a:cs typeface="+mn-cs"/>
              </a:rPr>
              <a:t>o charakterze czasowym</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 określającą uproszczony tryb udzielania zezwolenia na pobyt czasowy i pracę w odniesieniu do </a:t>
            </a:r>
            <a:r>
              <a:rPr kumimoji="0" lang="pl-PL" sz="2300" b="1" i="0" u="none" strike="noStrike" kern="1200" cap="none" spc="0" normalizeH="0" baseline="0" noProof="0" dirty="0">
                <a:ln>
                  <a:noFill/>
                </a:ln>
                <a:solidFill>
                  <a:prstClr val="black"/>
                </a:solidFill>
                <a:effectLst/>
                <a:uLnTx/>
                <a:uFillTx/>
                <a:latin typeface="Arial" charset="0"/>
                <a:ea typeface="+mn-ea"/>
                <a:cs typeface="+mn-cs"/>
              </a:rPr>
              <a:t>postępowań wszczętych przed dniem 1 stycznia 2021 r., które nie zostały zakończone decyzją ostateczną do dnia wejścia w życie ustawy</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 </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300" b="0" i="0" u="none" strike="noStrike" kern="1200" cap="none" spc="0" normalizeH="0" baseline="0" noProof="0" dirty="0">
                <a:ln>
                  <a:noFill/>
                </a:ln>
                <a:solidFill>
                  <a:prstClr val="black"/>
                </a:solidFill>
                <a:effectLst/>
                <a:uLnTx/>
                <a:uFillTx/>
                <a:latin typeface="Arial" charset="0"/>
                <a:ea typeface="+mn-ea"/>
                <a:cs typeface="+mn-cs"/>
              </a:rPr>
              <a:t>Celem tego szczególnego epizodycznego rozwiązania jest doprowadzenie do stworzenia warunków prawnych, które pozwolą </a:t>
            </a:r>
            <a:r>
              <a:rPr kumimoji="0" lang="pl-PL" sz="2300" b="1" i="0" u="none" strike="noStrike" kern="1200" cap="none" spc="0" normalizeH="0" baseline="0" noProof="0" dirty="0">
                <a:ln>
                  <a:noFill/>
                </a:ln>
                <a:solidFill>
                  <a:prstClr val="black"/>
                </a:solidFill>
                <a:effectLst/>
                <a:uLnTx/>
                <a:uFillTx/>
                <a:latin typeface="Arial" charset="0"/>
                <a:ea typeface="+mn-ea"/>
                <a:cs typeface="+mn-cs"/>
              </a:rPr>
              <a:t>w relatywnie krótkim czasie zakończyć dużą część postępowań w tych sprawach, które </a:t>
            </a:r>
            <a:br>
              <a:rPr kumimoji="0" lang="pl-PL" sz="2300" b="1" i="0" u="none" strike="noStrike" kern="1200" cap="none" spc="0" normalizeH="0" baseline="0" noProof="0" dirty="0">
                <a:ln>
                  <a:noFill/>
                </a:ln>
                <a:solidFill>
                  <a:prstClr val="black"/>
                </a:solidFill>
                <a:effectLst/>
                <a:uLnTx/>
                <a:uFillTx/>
                <a:latin typeface="Arial" charset="0"/>
                <a:ea typeface="+mn-ea"/>
                <a:cs typeface="+mn-cs"/>
              </a:rPr>
            </a:br>
            <a:r>
              <a:rPr kumimoji="0" lang="pl-PL" sz="2300" b="1" i="0" u="none" strike="noStrike" kern="1200" cap="none" spc="0" normalizeH="0" baseline="0" noProof="0" dirty="0">
                <a:ln>
                  <a:noFill/>
                </a:ln>
                <a:solidFill>
                  <a:prstClr val="black"/>
                </a:solidFill>
                <a:effectLst/>
                <a:uLnTx/>
                <a:uFillTx/>
                <a:latin typeface="Arial" charset="0"/>
                <a:ea typeface="+mn-ea"/>
                <a:cs typeface="+mn-cs"/>
              </a:rPr>
              <a:t>z przyczyn związanych z trudnościami w funkcjonowaniu administracji publicznej w czasie pandemii COVID-19 są prowadzone długotrwale</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45000"/>
              </a:spcBef>
              <a:spcAft>
                <a:spcPct val="0"/>
              </a:spcAft>
              <a:buClrTx/>
              <a:buSzTx/>
              <a:buFontTx/>
              <a:buNone/>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762115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75</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uLnTx/>
                <a:uFillTx/>
                <a:latin typeface="Arial" charset="0"/>
                <a:ea typeface="+mn-ea"/>
                <a:cs typeface="+mn-cs"/>
              </a:rPr>
              <a:t>Uproszczona procedura udzielenia zezwolenia</a:t>
            </a:r>
          </a:p>
        </p:txBody>
      </p:sp>
      <p:sp>
        <p:nvSpPr>
          <p:cNvPr id="4100" name="Rectangle 3"/>
          <p:cNvSpPr>
            <a:spLocks noChangeArrowheads="1"/>
          </p:cNvSpPr>
          <p:nvPr/>
        </p:nvSpPr>
        <p:spPr bwMode="auto">
          <a:xfrm>
            <a:off x="1662622" y="1196691"/>
            <a:ext cx="8857230" cy="6431633"/>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1900" b="0" i="0" u="none" strike="noStrike" kern="1200" cap="none" spc="0" normalizeH="0" baseline="0" noProof="0" dirty="0">
                <a:ln>
                  <a:noFill/>
                </a:ln>
                <a:solidFill>
                  <a:prstClr val="black"/>
                </a:solidFill>
                <a:effectLst/>
                <a:uLnTx/>
                <a:uFillTx/>
                <a:latin typeface="Arial" charset="0"/>
                <a:ea typeface="+mn-ea"/>
                <a:cs typeface="+mn-cs"/>
              </a:rPr>
              <a:t>Zgodnie z art. 8 ustawy, w wyżej przedstawionych okolicznościach cudzoziemcowi, który złożył wniosek w sprawie udzielenia zezwolenia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na pobyt czasowy i pracę na podstawie art. 114 ust. 1 lub art. 126 ustawy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o cudzoziemcach, </a:t>
            </a:r>
            <a:r>
              <a:rPr kumimoji="0" lang="pl-PL" sz="1900" b="1" i="0" u="none" strike="noStrike" kern="1200" cap="none" spc="0" normalizeH="0" baseline="0" noProof="0" dirty="0">
                <a:ln>
                  <a:noFill/>
                </a:ln>
                <a:solidFill>
                  <a:prstClr val="black"/>
                </a:solidFill>
                <a:effectLst/>
                <a:uLnTx/>
                <a:uFillTx/>
                <a:latin typeface="Arial" charset="0"/>
                <a:ea typeface="+mn-ea"/>
                <a:cs typeface="+mn-cs"/>
              </a:rPr>
              <a:t>udziela się tego zezwolenia na okres ważności 2 lat</a:t>
            </a:r>
            <a:r>
              <a:rPr kumimoji="0" lang="pl-PL" sz="1900" b="0" i="0" u="none" strike="noStrike" kern="1200" cap="none" spc="0" normalizeH="0" baseline="0" noProof="0" dirty="0">
                <a:ln>
                  <a:noFill/>
                </a:ln>
                <a:solidFill>
                  <a:prstClr val="black"/>
                </a:solidFill>
                <a:effectLst/>
                <a:uLnTx/>
                <a:uFillTx/>
                <a:latin typeface="Arial" charset="0"/>
                <a:ea typeface="+mn-ea"/>
                <a:cs typeface="+mn-cs"/>
              </a:rPr>
              <a:t>,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z wyłączeniem okoliczności, gdy: obowiązuje wpis danych cudzoziemca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do wykazu cudzoziemców, których pobyt na terytorium RP jest niepożądany; jego dane znajdują się w Systemie Informacyjnym </a:t>
            </a:r>
            <a:r>
              <a:rPr kumimoji="0" lang="pl-PL" sz="1900" b="0" i="0" u="none" strike="noStrike" kern="1200" cap="none" spc="0" normalizeH="0" baseline="0" noProof="0" dirty="0" err="1">
                <a:ln>
                  <a:noFill/>
                </a:ln>
                <a:solidFill>
                  <a:prstClr val="black"/>
                </a:solidFill>
                <a:effectLst/>
                <a:uLnTx/>
                <a:uFillTx/>
                <a:latin typeface="Arial" charset="0"/>
                <a:ea typeface="+mn-ea"/>
                <a:cs typeface="+mn-cs"/>
              </a:rPr>
              <a:t>Schengen</a:t>
            </a:r>
            <a:r>
              <a:rPr kumimoji="0" lang="pl-PL" sz="1900" b="0" i="0" u="none" strike="noStrike" kern="1200" cap="none" spc="0" normalizeH="0" baseline="0" noProof="0" dirty="0">
                <a:ln>
                  <a:noFill/>
                </a:ln>
                <a:solidFill>
                  <a:prstClr val="black"/>
                </a:solidFill>
                <a:effectLst/>
                <a:uLnTx/>
                <a:uFillTx/>
                <a:latin typeface="Arial" charset="0"/>
                <a:ea typeface="+mn-ea"/>
                <a:cs typeface="+mn-cs"/>
              </a:rPr>
              <a:t> do celów odmowy wjazdu; sprzeciwiają się temu względy obronności, bezpieczeństwa państwa lub ochrony bezpieczeństwa i porządku publicznego lub zobowiązania wynikające z postanowień ratyfikowanych umów międzynarodowych obowiązujących RP. </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1900" b="0" i="0" u="none" strike="noStrike" kern="1200" cap="none" spc="0" normalizeH="0" baseline="0" noProof="0" dirty="0">
                <a:ln>
                  <a:noFill/>
                </a:ln>
                <a:solidFill>
                  <a:prstClr val="black"/>
                </a:solidFill>
                <a:effectLst/>
                <a:uLnTx/>
                <a:uFillTx/>
                <a:latin typeface="Arial" charset="0"/>
                <a:ea typeface="+mn-ea"/>
                <a:cs typeface="+mn-cs"/>
              </a:rPr>
              <a:t>Epizodyczne uproszczenie polega na tym, że zezwolenie na pobyt czasowy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i pracę jest udzielane bez względu na aktualne okoliczności sprawy, za wyjątkiem tylko tych, które zostały określone powyżej. W tym szczególnym trybie kończone będą zarówno postępowania prowadzone w dniu wejścia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w życie ustawy w pierwszej instancji przez wojewodę, jak i prowadzone w tej dacie przez Szefa Urzędu do Spraw Cudzoziemców jako organ odwoławczy.</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45000"/>
              </a:spcBef>
              <a:spcAft>
                <a:spcPct val="0"/>
              </a:spcAft>
              <a:buClrTx/>
              <a:buSzTx/>
              <a:buFontTx/>
              <a:buNone/>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749490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76</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28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Treść zezwolenia </a:t>
            </a:r>
            <a:r>
              <a:rPr kumimoji="0" lang="pl-PL" sz="2800" b="1" i="0" u="none" strike="noStrike" kern="1200" cap="none" spc="0" normalizeH="0" baseline="0" noProof="0" dirty="0">
                <a:ln>
                  <a:noFill/>
                </a:ln>
                <a:solidFill>
                  <a:prstClr val="black"/>
                </a:solidFill>
                <a:effectLst/>
                <a:uLnTx/>
                <a:uFillTx/>
                <a:latin typeface="Arial" charset="0"/>
                <a:ea typeface="+mn-ea"/>
                <a:cs typeface="+mn-cs"/>
              </a:rPr>
              <a:t>udzielonego w szczególnym trybie</a:t>
            </a:r>
          </a:p>
        </p:txBody>
      </p:sp>
      <p:sp>
        <p:nvSpPr>
          <p:cNvPr id="4100" name="Rectangle 3"/>
          <p:cNvSpPr>
            <a:spLocks noChangeArrowheads="1"/>
          </p:cNvSpPr>
          <p:nvPr/>
        </p:nvSpPr>
        <p:spPr bwMode="auto">
          <a:xfrm>
            <a:off x="1662622" y="1196690"/>
            <a:ext cx="8857230" cy="5696048"/>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Arial" charset="0"/>
                <a:ea typeface="+mn-ea"/>
                <a:cs typeface="+mn-cs"/>
              </a:rPr>
              <a:t>W myśl art. 8 ust. 10, w zezwoleniu na pobyt czasowy i pracę udzielonym </a:t>
            </a:r>
            <a:br>
              <a:rPr kumimoji="0" lang="pl-PL" sz="2000" b="0" i="0" u="none" strike="noStrike" kern="1200" cap="none" spc="0" normalizeH="0" baseline="0" noProof="0" dirty="0">
                <a:ln>
                  <a:noFill/>
                </a:ln>
                <a:solidFill>
                  <a:prstClr val="black"/>
                </a:solidFill>
                <a:effectLst/>
                <a:uLnTx/>
                <a:uFillTx/>
                <a:latin typeface="Arial" charset="0"/>
                <a:ea typeface="+mn-ea"/>
                <a:cs typeface="+mn-cs"/>
              </a:rPr>
            </a:br>
            <a:r>
              <a:rPr kumimoji="0" lang="pl-PL" sz="2000" b="0" i="0" u="none" strike="noStrike" kern="1200" cap="none" spc="0" normalizeH="0" baseline="0" noProof="0" dirty="0">
                <a:ln>
                  <a:noFill/>
                </a:ln>
                <a:solidFill>
                  <a:prstClr val="black"/>
                </a:solidFill>
                <a:effectLst/>
                <a:uLnTx/>
                <a:uFillTx/>
                <a:latin typeface="Arial" charset="0"/>
                <a:ea typeface="+mn-ea"/>
                <a:cs typeface="+mn-cs"/>
              </a:rPr>
              <a:t>w szczególnym trybie, poza okresem ważności, zamieszcza się </a:t>
            </a:r>
            <a:r>
              <a:rPr kumimoji="0" lang="pl-PL" sz="2000" b="1" i="0" u="none" strike="noStrike" kern="1200" cap="none" spc="0" normalizeH="0" baseline="0" noProof="0" dirty="0">
                <a:ln>
                  <a:noFill/>
                </a:ln>
                <a:solidFill>
                  <a:prstClr val="black"/>
                </a:solidFill>
                <a:effectLst/>
                <a:uLnTx/>
                <a:uFillTx/>
                <a:latin typeface="Arial" charset="0"/>
                <a:ea typeface="+mn-ea"/>
                <a:cs typeface="+mn-cs"/>
              </a:rPr>
              <a:t>pouczenie o uprawnieniu do wykonywania pracy</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 które uwarunkowane jest szczegółowo przez regulację zawartą w art. 9, oraz o wiążących się </a:t>
            </a:r>
            <a:br>
              <a:rPr kumimoji="0" lang="pl-PL" sz="2000" b="0" i="0" u="none" strike="noStrike" kern="1200" cap="none" spc="0" normalizeH="0" baseline="0" noProof="0" dirty="0">
                <a:ln>
                  <a:noFill/>
                </a:ln>
                <a:solidFill>
                  <a:prstClr val="black"/>
                </a:solidFill>
                <a:effectLst/>
                <a:uLnTx/>
                <a:uFillTx/>
                <a:latin typeface="Arial" charset="0"/>
                <a:ea typeface="+mn-ea"/>
                <a:cs typeface="+mn-cs"/>
              </a:rPr>
            </a:br>
            <a:r>
              <a:rPr kumimoji="0" lang="pl-PL" sz="2000" b="0" i="0" u="none" strike="noStrike" kern="1200" cap="none" spc="0" normalizeH="0" baseline="0" noProof="0" dirty="0">
                <a:ln>
                  <a:noFill/>
                </a:ln>
                <a:solidFill>
                  <a:prstClr val="black"/>
                </a:solidFill>
                <a:effectLst/>
                <a:uLnTx/>
                <a:uFillTx/>
                <a:latin typeface="Arial" charset="0"/>
                <a:ea typeface="+mn-ea"/>
                <a:cs typeface="+mn-cs"/>
              </a:rPr>
              <a:t>z tym obowiązkach, jak też </a:t>
            </a:r>
            <a:r>
              <a:rPr kumimoji="0" lang="pl-PL" sz="2000" b="1" i="0" u="none" strike="noStrike" kern="1200" cap="none" spc="0" normalizeH="0" baseline="0" noProof="0" dirty="0">
                <a:ln>
                  <a:noFill/>
                </a:ln>
                <a:solidFill>
                  <a:prstClr val="black"/>
                </a:solidFill>
                <a:effectLst/>
                <a:uLnTx/>
                <a:uFillTx/>
                <a:latin typeface="Arial" charset="0"/>
                <a:ea typeface="+mn-ea"/>
                <a:cs typeface="+mn-cs"/>
              </a:rPr>
              <a:t>o kontroli sposobu korzystania przez cudzoziemca z zezwolenia, prowadzonej przez organ, który </a:t>
            </a:r>
            <a:br>
              <a:rPr kumimoji="0" lang="pl-PL" sz="2000" b="1" i="0" u="none" strike="noStrike" kern="1200" cap="none" spc="0" normalizeH="0" baseline="0" noProof="0" dirty="0">
                <a:ln>
                  <a:noFill/>
                </a:ln>
                <a:solidFill>
                  <a:prstClr val="black"/>
                </a:solidFill>
                <a:effectLst/>
                <a:uLnTx/>
                <a:uFillTx/>
                <a:latin typeface="Arial" charset="0"/>
                <a:ea typeface="+mn-ea"/>
                <a:cs typeface="+mn-cs"/>
              </a:rPr>
            </a:br>
            <a:r>
              <a:rPr kumimoji="0" lang="pl-PL" sz="2000" b="1" i="0" u="none" strike="noStrike" kern="1200" cap="none" spc="0" normalizeH="0" baseline="0" noProof="0" dirty="0">
                <a:ln>
                  <a:noFill/>
                </a:ln>
                <a:solidFill>
                  <a:prstClr val="black"/>
                </a:solidFill>
                <a:effectLst/>
                <a:uLnTx/>
                <a:uFillTx/>
                <a:latin typeface="Arial" charset="0"/>
                <a:ea typeface="+mn-ea"/>
                <a:cs typeface="+mn-cs"/>
              </a:rPr>
              <a:t>go udzielił</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 (wojewodę lub Szefa Urzędu do Spraw Cudzoziemców). </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000" b="0" i="0" u="none" strike="noStrike" kern="1200" cap="none" spc="0" normalizeH="0" baseline="0" noProof="0" dirty="0">
                <a:ln>
                  <a:noFill/>
                </a:ln>
                <a:solidFill>
                  <a:prstClr val="black"/>
                </a:solidFill>
                <a:effectLst/>
                <a:uLnTx/>
                <a:uFillTx/>
                <a:latin typeface="Arial" charset="0"/>
                <a:ea typeface="+mn-ea"/>
                <a:cs typeface="+mn-cs"/>
              </a:rPr>
              <a:t>Specyfika udzielonego w trybie szczególnym zezwolenia na pobyt czasowy i pracę polega na tym, że </a:t>
            </a:r>
            <a:r>
              <a:rPr kumimoji="0" lang="pl-PL" sz="2000" b="1" i="0" u="none" strike="noStrike" kern="1200" cap="none" spc="0" normalizeH="0" baseline="0" noProof="0" dirty="0">
                <a:ln>
                  <a:noFill/>
                </a:ln>
                <a:solidFill>
                  <a:prstClr val="black"/>
                </a:solidFill>
                <a:effectLst/>
                <a:uLnTx/>
                <a:uFillTx/>
                <a:latin typeface="Arial" charset="0"/>
                <a:ea typeface="+mn-ea"/>
                <a:cs typeface="+mn-cs"/>
              </a:rPr>
              <a:t>nie określa ono ani podmiotu powierzającego wykonywanie pracy, ani warunków jej wykonywania</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 Te bowiem zostaną określone w ramach następczego – po doręczeniu cudzoziemcowi decyzji o udzieleniu zezwolenia na pobyt czasowy i pracę – </a:t>
            </a:r>
            <a:r>
              <a:rPr kumimoji="0" lang="pl-PL" sz="2000" b="1" i="0" u="none" strike="noStrike" kern="1200" cap="none" spc="0" normalizeH="0" baseline="0" noProof="0" dirty="0">
                <a:ln>
                  <a:noFill/>
                </a:ln>
                <a:solidFill>
                  <a:prstClr val="black"/>
                </a:solidFill>
                <a:effectLst/>
                <a:uLnTx/>
                <a:uFillTx/>
                <a:latin typeface="Arial" charset="0"/>
                <a:ea typeface="+mn-ea"/>
                <a:cs typeface="+mn-cs"/>
              </a:rPr>
              <a:t>złożenia przez cudzoziemca wobec wojewody oświadczenia</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 podmiotu powierzającego wykonywanie pracy, na urzędowym formularzu określonym w rozporządzeniu ministra właściwego do spraw wewnętrznych.</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256922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77</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Zwolnienie z obowiązku </a:t>
            </a:r>
            <a:b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b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posiadania zezwolenia na pracę</a:t>
            </a:r>
            <a:endParaRPr kumimoji="0" lang="pl-PL" sz="3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00" name="Rectangle 3"/>
          <p:cNvSpPr>
            <a:spLocks noChangeArrowheads="1"/>
          </p:cNvSpPr>
          <p:nvPr/>
        </p:nvSpPr>
        <p:spPr bwMode="auto">
          <a:xfrm>
            <a:off x="1662622" y="1196691"/>
            <a:ext cx="8857230" cy="5942269"/>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200" b="1" i="0" u="none" strike="noStrike" kern="1200" cap="none" spc="0" normalizeH="0" baseline="0" noProof="0" dirty="0">
                <a:ln>
                  <a:noFill/>
                </a:ln>
                <a:solidFill>
                  <a:prstClr val="black"/>
                </a:solidFill>
                <a:effectLst/>
                <a:uLnTx/>
                <a:uFillTx/>
                <a:latin typeface="Arial" charset="0"/>
                <a:ea typeface="+mn-ea"/>
                <a:cs typeface="+mn-cs"/>
              </a:rPr>
              <a:t>Uprawnienia i obowiązki cudzoziemca</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 któremu udzielono zezwolenia na pobyt czasowy w trybie szczególnym, zostały uregulowane </a:t>
            </a:r>
            <a:r>
              <a:rPr kumimoji="0" lang="pl-PL" sz="2200" b="1" i="0" u="none" strike="noStrike" kern="1200" cap="none" spc="0" normalizeH="0" baseline="0" noProof="0" dirty="0">
                <a:ln>
                  <a:noFill/>
                </a:ln>
                <a:solidFill>
                  <a:prstClr val="black"/>
                </a:solidFill>
                <a:effectLst/>
                <a:uLnTx/>
                <a:uFillTx/>
                <a:latin typeface="Arial" charset="0"/>
                <a:ea typeface="+mn-ea"/>
                <a:cs typeface="+mn-cs"/>
              </a:rPr>
              <a:t>w art. 9</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 Po pierwsze, w związku z tym, że jest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to zezwolenie na pobyt czasowy i pracę, a zatem zezwolenie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na pobyt czasowy udzielane w związku z celem pobytu cudzoziemca, jakim jest wykonywanie pracy na terytorium RP,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z udzieleniem tego zezwolenia wiązać się będzie </a:t>
            </a:r>
            <a:r>
              <a:rPr kumimoji="0" lang="pl-PL" sz="2200" b="1" i="0" u="none" strike="noStrike" kern="1200" cap="none" spc="0" normalizeH="0" baseline="0" noProof="0" dirty="0">
                <a:ln>
                  <a:noFill/>
                </a:ln>
                <a:solidFill>
                  <a:prstClr val="black"/>
                </a:solidFill>
                <a:effectLst/>
                <a:uLnTx/>
                <a:uFillTx/>
                <a:latin typeface="Arial" charset="0"/>
                <a:ea typeface="+mn-ea"/>
                <a:cs typeface="+mn-cs"/>
              </a:rPr>
              <a:t>szczególny rodzaj zwolnienia z obowiązku posiadania zezwolenia na pracę</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 </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200" b="0" i="0" u="none" strike="noStrike" kern="1200" cap="none" spc="0" normalizeH="0" baseline="0" noProof="0" dirty="0">
                <a:ln>
                  <a:noFill/>
                </a:ln>
                <a:solidFill>
                  <a:prstClr val="black"/>
                </a:solidFill>
                <a:effectLst/>
                <a:uLnTx/>
                <a:uFillTx/>
                <a:latin typeface="Arial" charset="0"/>
                <a:ea typeface="+mn-ea"/>
                <a:cs typeface="+mn-cs"/>
              </a:rPr>
              <a:t>Warunki tego zwolnienia określone zostały </a:t>
            </a:r>
            <a:r>
              <a:rPr kumimoji="0" lang="pl-PL" sz="2200" b="1" i="0" u="none" strike="noStrike" kern="1200" cap="none" spc="0" normalizeH="0" baseline="0" noProof="0" dirty="0">
                <a:ln>
                  <a:noFill/>
                </a:ln>
                <a:solidFill>
                  <a:prstClr val="black"/>
                </a:solidFill>
                <a:effectLst/>
                <a:uLnTx/>
                <a:uFillTx/>
                <a:latin typeface="Arial" charset="0"/>
                <a:ea typeface="+mn-ea"/>
                <a:cs typeface="+mn-cs"/>
              </a:rPr>
              <a:t>w art. 9 ust. 1</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 I tak też przewiduje się </a:t>
            </a:r>
            <a:r>
              <a:rPr kumimoji="0" lang="pl-PL" sz="22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trzy kumulatywne warunki</a:t>
            </a:r>
            <a:r>
              <a:rPr kumimoji="0" lang="pl-PL" sz="22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 </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zwolnienia z obowiązku posiadania zezwolenia na pracę dla cudzoziemca, któremu udzielono zezwolenia na pobyt czasowy i pracę w szczególnym trybie:</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70738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78</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Warunki </a:t>
            </a:r>
            <a:r>
              <a:rPr kumimoji="0" lang="pl-PL" sz="3000" b="1" i="0" u="none" strike="noStrike" kern="1200" cap="none" spc="0" normalizeH="0" baseline="0" noProof="0" dirty="0">
                <a:ln>
                  <a:noFill/>
                </a:ln>
                <a:solidFill>
                  <a:prstClr val="black"/>
                </a:solidFill>
                <a:effectLst/>
                <a:uLnTx/>
                <a:uFillTx/>
                <a:latin typeface="Arial" charset="0"/>
                <a:ea typeface="+mn-ea"/>
                <a:cs typeface="+mn-cs"/>
              </a:rPr>
              <a:t>zwolnienia z obowiązku </a:t>
            </a:r>
            <a:br>
              <a:rPr kumimoji="0" lang="pl-PL" sz="3000" b="1" i="0" u="none" strike="noStrike" kern="1200" cap="none" spc="0" normalizeH="0" baseline="0" noProof="0" dirty="0">
                <a:ln>
                  <a:noFill/>
                </a:ln>
                <a:solidFill>
                  <a:prstClr val="black"/>
                </a:solidFill>
                <a:effectLst/>
                <a:uLnTx/>
                <a:uFillTx/>
                <a:latin typeface="Arial" charset="0"/>
                <a:ea typeface="+mn-ea"/>
                <a:cs typeface="+mn-cs"/>
              </a:rPr>
            </a:br>
            <a:r>
              <a:rPr kumimoji="0" lang="pl-PL" sz="3000" b="1" i="0" u="none" strike="noStrike" kern="1200" cap="none" spc="0" normalizeH="0" baseline="0" noProof="0" dirty="0">
                <a:ln>
                  <a:noFill/>
                </a:ln>
                <a:solidFill>
                  <a:prstClr val="black"/>
                </a:solidFill>
                <a:effectLst/>
                <a:uLnTx/>
                <a:uFillTx/>
                <a:latin typeface="Arial" charset="0"/>
                <a:ea typeface="+mn-ea"/>
                <a:cs typeface="+mn-cs"/>
              </a:rPr>
              <a:t>posiadania zezwolenia na pracę</a:t>
            </a:r>
          </a:p>
        </p:txBody>
      </p:sp>
      <p:sp>
        <p:nvSpPr>
          <p:cNvPr id="4100" name="Rectangle 3"/>
          <p:cNvSpPr>
            <a:spLocks noChangeArrowheads="1"/>
          </p:cNvSpPr>
          <p:nvPr/>
        </p:nvSpPr>
        <p:spPr bwMode="auto">
          <a:xfrm>
            <a:off x="1662622" y="1196690"/>
            <a:ext cx="8857230" cy="5973046"/>
          </a:xfrm>
          <a:prstGeom prst="rect">
            <a:avLst/>
          </a:prstGeom>
          <a:noFill/>
          <a:ln w="9525">
            <a:noFill/>
            <a:round/>
            <a:headEnd/>
            <a:tailEnd/>
          </a:ln>
        </p:spPr>
        <p:txBody>
          <a:bodyPr wrap="square" lIns="90000" tIns="46800" rIns="90000" bIns="46800">
            <a:spAutoFit/>
          </a:bodyPr>
          <a:lstStyle/>
          <a:p>
            <a:pPr marL="342900" marR="0" lvl="0" indent="-342900" algn="l" defTabSz="914400" rtl="0" eaLnBrk="1" fontAlgn="base" latinLnBrk="0" hangingPunct="1">
              <a:lnSpc>
                <a:spcPct val="100000"/>
              </a:lnSpc>
              <a:spcBef>
                <a:spcPct val="0"/>
              </a:spcBef>
              <a:spcAft>
                <a:spcPts val="600"/>
              </a:spcAft>
              <a:buClrTx/>
              <a:buSzTx/>
              <a:buFont typeface="+mj-lt"/>
              <a:buAutoNum type="arabicParenR"/>
              <a:tabLst/>
              <a:defRPr/>
            </a:pPr>
            <a:r>
              <a:rPr kumimoji="0" lang="pl-PL" sz="2000" b="0" i="0" u="none" strike="noStrike" kern="1200" cap="none" spc="0" normalizeH="0" baseline="0" noProof="0" dirty="0">
                <a:ln>
                  <a:noFill/>
                </a:ln>
                <a:solidFill>
                  <a:prstClr val="black"/>
                </a:solidFill>
                <a:effectLst/>
                <a:uLnTx/>
                <a:uFillTx/>
                <a:latin typeface="Arial" charset="0"/>
                <a:ea typeface="+mn-ea"/>
                <a:cs typeface="+mn-cs"/>
              </a:rPr>
              <a:t>otrzymywane przez cudzoziemca </a:t>
            </a:r>
            <a: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wynagrodzenie nie będzie mogło być niższe niż minimalne wynagrodzenie za pracę</a:t>
            </a:r>
            <a:r>
              <a:rPr kumimoji="0" lang="pl-PL" sz="20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 </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określone w przepisach wydanych na podstawie art. 2 ustawy z dnia 10 października 2002 r. </a:t>
            </a:r>
            <a:br>
              <a:rPr kumimoji="0" lang="pl-PL" sz="2000" b="0" i="0" u="none" strike="noStrike" kern="1200" cap="none" spc="0" normalizeH="0" baseline="0" noProof="0" dirty="0">
                <a:ln>
                  <a:noFill/>
                </a:ln>
                <a:solidFill>
                  <a:prstClr val="black"/>
                </a:solidFill>
                <a:effectLst/>
                <a:uLnTx/>
                <a:uFillTx/>
                <a:latin typeface="Arial" charset="0"/>
                <a:ea typeface="+mn-ea"/>
                <a:cs typeface="+mn-cs"/>
              </a:rPr>
            </a:br>
            <a:r>
              <a:rPr kumimoji="0" lang="pl-PL" sz="2000" b="0" i="0" u="none" strike="noStrike" kern="1200" cap="none" spc="0" normalizeH="0" baseline="0" noProof="0" dirty="0">
                <a:ln>
                  <a:noFill/>
                </a:ln>
                <a:solidFill>
                  <a:prstClr val="black"/>
                </a:solidFill>
                <a:effectLst/>
                <a:uLnTx/>
                <a:uFillTx/>
                <a:latin typeface="Arial" charset="0"/>
                <a:ea typeface="+mn-ea"/>
                <a:cs typeface="+mn-cs"/>
              </a:rPr>
              <a:t>o minimalnym wynagrodzeniu za pracę – </a:t>
            </a:r>
            <a: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bez względu na wymiar czasu pracy oraz rodzaj stosunku prawnego</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 stanowiącego podstawę </a:t>
            </a:r>
            <a:br>
              <a:rPr kumimoji="0" lang="pl-PL" sz="2000" b="0" i="0" u="none" strike="noStrike" kern="1200" cap="none" spc="0" normalizeH="0" baseline="0" noProof="0" dirty="0">
                <a:ln>
                  <a:noFill/>
                </a:ln>
                <a:solidFill>
                  <a:prstClr val="black"/>
                </a:solidFill>
                <a:effectLst/>
                <a:uLnTx/>
                <a:uFillTx/>
                <a:latin typeface="Arial" charset="0"/>
                <a:ea typeface="+mn-ea"/>
                <a:cs typeface="+mn-cs"/>
              </a:rPr>
            </a:br>
            <a:r>
              <a:rPr kumimoji="0" lang="pl-PL" sz="2000" b="0" i="0" u="none" strike="noStrike" kern="1200" cap="none" spc="0" normalizeH="0" baseline="0" noProof="0" dirty="0">
                <a:ln>
                  <a:noFill/>
                </a:ln>
                <a:solidFill>
                  <a:prstClr val="black"/>
                </a:solidFill>
                <a:effectLst/>
                <a:uLnTx/>
                <a:uFillTx/>
                <a:latin typeface="Arial" charset="0"/>
                <a:ea typeface="+mn-ea"/>
                <a:cs typeface="+mn-cs"/>
              </a:rPr>
              <a:t>do wykonywania pracy przez cudzoziemca;</a:t>
            </a:r>
          </a:p>
          <a:p>
            <a:pPr marL="342900" marR="0" lvl="0" indent="-342900" algn="l" defTabSz="914400" rtl="0" eaLnBrk="1" fontAlgn="base" latinLnBrk="0" hangingPunct="1">
              <a:lnSpc>
                <a:spcPct val="100000"/>
              </a:lnSpc>
              <a:spcBef>
                <a:spcPct val="0"/>
              </a:spcBef>
              <a:spcAft>
                <a:spcPts val="600"/>
              </a:spcAft>
              <a:buClrTx/>
              <a:buSzTx/>
              <a:buFont typeface="+mj-lt"/>
              <a:buAutoNum type="arabicParenR"/>
              <a:tabLst/>
              <a:defRPr/>
            </a:pPr>
            <a:r>
              <a:rPr kumimoji="0" lang="pl-PL" sz="2000" b="0" i="0" u="none" strike="noStrike" kern="1200" cap="none" spc="0" normalizeH="0" baseline="0" noProof="0" dirty="0">
                <a:ln>
                  <a:noFill/>
                </a:ln>
                <a:solidFill>
                  <a:prstClr val="black"/>
                </a:solidFill>
                <a:effectLst/>
                <a:uLnTx/>
                <a:uFillTx/>
                <a:latin typeface="Arial" charset="0"/>
                <a:ea typeface="+mn-ea"/>
                <a:cs typeface="+mn-cs"/>
              </a:rPr>
              <a:t>cudzoziemiec będzie wykonywał pracę </a:t>
            </a:r>
            <a: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 ramach stosunku pracy lub </a:t>
            </a:r>
            <a:b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br>
            <a: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na podstawie umowy zlecenia</a:t>
            </a:r>
            <a:r>
              <a:rPr kumimoji="0" lang="pl-PL" sz="20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a:t>
            </a:r>
          </a:p>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pl-PL" sz="2000" b="1" i="0" u="none" strike="noStrike" kern="1200" cap="none" spc="0" normalizeH="0" baseline="0" noProof="0" dirty="0">
                <a:ln>
                  <a:noFill/>
                </a:ln>
                <a:solidFill>
                  <a:prstClr val="black"/>
                </a:solidFill>
                <a:effectLst/>
                <a:uLnTx/>
                <a:uFillTx/>
                <a:latin typeface="Arial" charset="0"/>
                <a:ea typeface="+mn-ea"/>
                <a:cs typeface="+mn-cs"/>
              </a:rPr>
              <a:t>cudzoziemiec </a:t>
            </a:r>
            <a: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 terminie 60 dni </a:t>
            </a:r>
            <a:r>
              <a:rPr kumimoji="0" lang="pl-PL" sz="2000" b="1" i="0" u="none" strike="noStrike" kern="1200" cap="none" spc="0" normalizeH="0" baseline="0" noProof="0" dirty="0">
                <a:ln>
                  <a:noFill/>
                </a:ln>
                <a:solidFill>
                  <a:prstClr val="black"/>
                </a:solidFill>
                <a:effectLst/>
                <a:uLnTx/>
                <a:uFillTx/>
                <a:latin typeface="Arial" charset="0"/>
                <a:ea typeface="+mn-ea"/>
                <a:cs typeface="+mn-cs"/>
              </a:rPr>
              <a:t>od dnia doręczenia decyzji </a:t>
            </a:r>
            <a:br>
              <a:rPr kumimoji="0" lang="pl-PL" sz="2000" b="1" i="0" u="none" strike="noStrike" kern="1200" cap="none" spc="0" normalizeH="0" baseline="0" noProof="0" dirty="0">
                <a:ln>
                  <a:noFill/>
                </a:ln>
                <a:solidFill>
                  <a:prstClr val="black"/>
                </a:solidFill>
                <a:effectLst/>
                <a:uLnTx/>
                <a:uFillTx/>
                <a:latin typeface="Arial" charset="0"/>
                <a:ea typeface="+mn-ea"/>
                <a:cs typeface="+mn-cs"/>
              </a:rPr>
            </a:br>
            <a:r>
              <a:rPr kumimoji="0" lang="pl-PL" sz="2000" b="1" i="0" u="none" strike="noStrike" kern="1200" cap="none" spc="0" normalizeH="0" baseline="0" noProof="0" dirty="0">
                <a:ln>
                  <a:noFill/>
                </a:ln>
                <a:solidFill>
                  <a:prstClr val="black"/>
                </a:solidFill>
                <a:effectLst/>
                <a:uLnTx/>
                <a:uFillTx/>
                <a:latin typeface="Arial" charset="0"/>
                <a:ea typeface="+mn-ea"/>
                <a:cs typeface="+mn-cs"/>
              </a:rPr>
              <a:t>o udzieleniu zezwolenia na pobyt czasowy i pracę przedłoży wojewodzie</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 który udzielił mu tego zezwolenia (a w przypadku, gdy zezwolenia udzielił Szef Urzędu do Spraw Cudzoziemców jako organ odwoławczy – wojewodzie, który orzekał w sprawie w pierwszej instancji), </a:t>
            </a:r>
            <a: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oświadczenie podmiotu powierzającego wykonywanie pracy</a:t>
            </a:r>
            <a:r>
              <a:rPr kumimoji="0" lang="pl-PL" sz="20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 </a:t>
            </a:r>
            <a:r>
              <a:rPr kumimoji="0" lang="pl-PL" sz="2000" b="0" i="0" u="none" strike="noStrike" kern="1200" cap="none" spc="0" normalizeH="0" baseline="0" noProof="0" dirty="0">
                <a:ln>
                  <a:noFill/>
                </a:ln>
                <a:solidFill>
                  <a:prstClr val="black"/>
                </a:solidFill>
                <a:effectLst/>
                <a:uLnTx/>
                <a:uFillTx/>
                <a:latin typeface="Arial" charset="0"/>
                <a:ea typeface="+mn-ea"/>
                <a:cs typeface="+mn-cs"/>
              </a:rPr>
              <a:t>dotyczące powierzenia pracy oraz będzie wykonywał pracę </a:t>
            </a:r>
            <a:br>
              <a:rPr kumimoji="0" lang="pl-PL" sz="2000" b="0" i="0" u="none" strike="noStrike" kern="1200" cap="none" spc="0" normalizeH="0" baseline="0" noProof="0" dirty="0">
                <a:ln>
                  <a:noFill/>
                </a:ln>
                <a:solidFill>
                  <a:prstClr val="black"/>
                </a:solidFill>
                <a:effectLst/>
                <a:uLnTx/>
                <a:uFillTx/>
                <a:latin typeface="Arial" charset="0"/>
                <a:ea typeface="+mn-ea"/>
                <a:cs typeface="+mn-cs"/>
              </a:rPr>
            </a:br>
            <a:r>
              <a:rPr kumimoji="0" lang="pl-PL" sz="2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na warunkach określonych w tym oświadczeniu</a:t>
            </a:r>
            <a:r>
              <a:rPr kumimoji="0" lang="pl-PL" sz="20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a:t>
            </a: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787654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79</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Wzór oświadczenia podmiotu </a:t>
            </a:r>
          </a:p>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powierzającego wykonywanie pracy  </a:t>
            </a:r>
          </a:p>
        </p:txBody>
      </p:sp>
      <p:sp>
        <p:nvSpPr>
          <p:cNvPr id="4100" name="Rectangle 3"/>
          <p:cNvSpPr>
            <a:spLocks noChangeArrowheads="1"/>
          </p:cNvSpPr>
          <p:nvPr/>
        </p:nvSpPr>
        <p:spPr bwMode="auto">
          <a:xfrm>
            <a:off x="1662622" y="1614848"/>
            <a:ext cx="8857230" cy="4972773"/>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800"/>
              </a:spcAft>
              <a:buClrTx/>
              <a:buSzTx/>
              <a:buFont typeface="Wingdings" panose="05000000000000000000" pitchFamily="2" charset="2"/>
              <a:buChar char="q"/>
              <a:tabLst/>
              <a:defRPr/>
            </a:pPr>
            <a:r>
              <a:rPr kumimoji="0" lang="pl-PL" sz="2700" b="0" i="0" u="none" strike="noStrike" kern="1200" cap="none" spc="0" normalizeH="0" baseline="0" noProof="0" dirty="0">
                <a:ln>
                  <a:noFill/>
                </a:ln>
                <a:solidFill>
                  <a:prstClr val="black"/>
                </a:solidFill>
                <a:effectLst/>
                <a:uLnTx/>
                <a:uFillTx/>
                <a:latin typeface="Arial" charset="0"/>
                <a:ea typeface="+mn-ea"/>
                <a:cs typeface="+mn-cs"/>
              </a:rPr>
              <a:t>Elementy wspomnianego oświadczenia uregulowano na poziomie ustawowym w art. 9 ust. 2, zaś jego wzór został określony w rozporządzeniu ministra właściwego do spraw wewnętrznych.</a:t>
            </a:r>
          </a:p>
          <a:p>
            <a:pPr marL="342900" marR="0" lvl="0" indent="-34290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pl-PL" sz="27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Rozporządzenie Ministra Spraw Wewnętrznych </a:t>
            </a:r>
            <a:br>
              <a:rPr kumimoji="0" lang="pl-PL" sz="27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br>
            <a:r>
              <a:rPr kumimoji="0" lang="pl-PL" sz="27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i Administracji z dnia 25 stycznia 2022 r. w sprawie wzoru oświadczenia dotyczącego powierzenia cudzoziemcowi pracy (Dz.U. z 2022 r., poz. 193).</a:t>
            </a:r>
            <a:endParaRPr kumimoji="0" lang="pl-PL" sz="2400" b="1" i="0" u="none" strike="noStrike" kern="1200" cap="none" spc="0" normalizeH="0" baseline="0" noProof="0" dirty="0">
              <a:ln>
                <a:noFill/>
              </a:ln>
              <a:solidFill>
                <a:prstClr val="black"/>
              </a:solidFill>
              <a:effectLst/>
              <a:highlight>
                <a:srgbClr val="FFFF00"/>
              </a:highligh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highlight>
                <a:srgbClr val="FFFF00"/>
              </a:highligh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148803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5B3FBED-EA0C-4121-B755-D48E9862F722}"/>
              </a:ext>
            </a:extLst>
          </p:cNvPr>
          <p:cNvSpPr>
            <a:spLocks noGrp="1"/>
          </p:cNvSpPr>
          <p:nvPr>
            <p:ph idx="1"/>
          </p:nvPr>
        </p:nvSpPr>
        <p:spPr/>
        <p:txBody>
          <a:bodyPr/>
          <a:lstStyle/>
          <a:p>
            <a:pPr marL="0" indent="0" algn="just">
              <a:buNone/>
            </a:pPr>
            <a:r>
              <a:rPr lang="pl-PL" b="1" dirty="0">
                <a:solidFill>
                  <a:srgbClr val="FF0000"/>
                </a:solidFill>
              </a:rPr>
              <a:t>Ustawa z dnia 20 kwietnia 2004 r. o promocji zatrudnienia </a:t>
            </a:r>
            <a:br>
              <a:rPr lang="pl-PL" b="1" dirty="0">
                <a:solidFill>
                  <a:srgbClr val="FF0000"/>
                </a:solidFill>
              </a:rPr>
            </a:br>
            <a:r>
              <a:rPr lang="pl-PL" b="1" dirty="0">
                <a:solidFill>
                  <a:srgbClr val="FF0000"/>
                </a:solidFill>
              </a:rPr>
              <a:t>i instytucjach rynku pracy (Dz.U. z 2022 r. poz. 690 ze zm. z 2022 r. poz. 830)</a:t>
            </a:r>
          </a:p>
          <a:p>
            <a:pPr marL="0" indent="0" algn="just">
              <a:buNone/>
            </a:pPr>
            <a:r>
              <a:rPr lang="pl-PL" dirty="0"/>
              <a:t>Rozdział  20 Odpowiedzialność za wykroczenia przeciwko przepisom ustawy</a:t>
            </a:r>
          </a:p>
          <a:p>
            <a:pPr marL="0" indent="0" algn="just">
              <a:buNone/>
            </a:pPr>
            <a:endParaRPr lang="pl-PL" dirty="0"/>
          </a:p>
          <a:p>
            <a:pPr marL="0" indent="0">
              <a:buNone/>
            </a:pPr>
            <a:endParaRPr lang="pl-PL" dirty="0"/>
          </a:p>
        </p:txBody>
      </p:sp>
    </p:spTree>
    <p:extLst>
      <p:ext uri="{BB962C8B-B14F-4D97-AF65-F5344CB8AC3E}">
        <p14:creationId xmlns:p14="http://schemas.microsoft.com/office/powerpoint/2010/main" val="31956984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80</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Wymogi formalne </a:t>
            </a:r>
            <a:r>
              <a:rPr kumimoji="0" lang="pl-PL" sz="3000" b="1" i="0" u="none" strike="noStrike" kern="1200" cap="none" spc="0" normalizeH="0" baseline="0" noProof="0" dirty="0">
                <a:ln>
                  <a:noFill/>
                </a:ln>
                <a:solidFill>
                  <a:prstClr val="black"/>
                </a:solidFill>
                <a:effectLst/>
                <a:uLnTx/>
                <a:uFillTx/>
                <a:latin typeface="Arial" charset="0"/>
                <a:ea typeface="+mn-ea"/>
                <a:cs typeface="+mn-cs"/>
              </a:rPr>
              <a:t>oświadczenia podmiotu </a:t>
            </a:r>
          </a:p>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uLnTx/>
                <a:uFillTx/>
                <a:latin typeface="Arial" charset="0"/>
                <a:ea typeface="+mn-ea"/>
                <a:cs typeface="+mn-cs"/>
              </a:rPr>
              <a:t>powierzającego wykonywanie pracy  </a:t>
            </a:r>
          </a:p>
        </p:txBody>
      </p:sp>
      <p:sp>
        <p:nvSpPr>
          <p:cNvPr id="4100" name="Rectangle 3"/>
          <p:cNvSpPr>
            <a:spLocks noChangeArrowheads="1"/>
          </p:cNvSpPr>
          <p:nvPr/>
        </p:nvSpPr>
        <p:spPr bwMode="auto">
          <a:xfrm>
            <a:off x="1662622" y="1196691"/>
            <a:ext cx="8857230" cy="6757877"/>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800"/>
              </a:spcAft>
              <a:buClrTx/>
              <a:buSzTx/>
              <a:buFont typeface="Wingdings" panose="05000000000000000000" pitchFamily="2" charset="2"/>
              <a:buChar char="q"/>
              <a:tabLst/>
              <a:defRPr/>
            </a:pPr>
            <a:r>
              <a:rPr kumimoji="0" lang="pl-PL" sz="2400" b="0" i="0" u="none" strike="noStrike" kern="1200" cap="none" spc="0" normalizeH="0" baseline="0" noProof="0" dirty="0">
                <a:ln>
                  <a:noFill/>
                </a:ln>
                <a:solidFill>
                  <a:prstClr val="black"/>
                </a:solidFill>
                <a:effectLst/>
                <a:uLnTx/>
                <a:uFillTx/>
                <a:latin typeface="Arial" charset="0"/>
                <a:ea typeface="+mn-ea"/>
                <a:cs typeface="+mn-cs"/>
              </a:rPr>
              <a:t>Aby oświadczenie zostało złożone skutecznie, </a:t>
            </a:r>
            <a:r>
              <a:rPr kumimoji="0" lang="pl-PL" sz="2400" b="1" i="0" u="none" strike="noStrike" kern="1200" cap="none" spc="0" normalizeH="0" baseline="0" noProof="0" dirty="0">
                <a:ln>
                  <a:noFill/>
                </a:ln>
                <a:solidFill>
                  <a:prstClr val="black"/>
                </a:solidFill>
                <a:effectLst/>
                <a:uLnTx/>
                <a:uFillTx/>
                <a:latin typeface="Arial" charset="0"/>
                <a:ea typeface="+mn-ea"/>
                <a:cs typeface="+mn-cs"/>
              </a:rPr>
              <a:t>musi ono odpowiadać wymogom formalnym określonym we wzorze</a:t>
            </a:r>
            <a:r>
              <a:rPr kumimoji="0" lang="pl-PL" sz="2400" b="0" i="0" u="none" strike="noStrike" kern="1200" cap="none" spc="0" normalizeH="0" baseline="0" noProof="0" dirty="0">
                <a:ln>
                  <a:noFill/>
                </a:ln>
                <a:solidFill>
                  <a:prstClr val="black"/>
                </a:solidFill>
                <a:effectLst/>
                <a:uLnTx/>
                <a:uFillTx/>
                <a:latin typeface="Arial" charset="0"/>
                <a:ea typeface="+mn-ea"/>
                <a:cs typeface="+mn-cs"/>
              </a:rPr>
              <a:t> zamieszczonym w rozporządzeniu ministra właściwego </a:t>
            </a:r>
            <a:br>
              <a:rPr kumimoji="0" lang="pl-PL" sz="2400" b="0" i="0" u="none" strike="noStrike" kern="1200" cap="none" spc="0" normalizeH="0" baseline="0" noProof="0" dirty="0">
                <a:ln>
                  <a:noFill/>
                </a:ln>
                <a:solidFill>
                  <a:prstClr val="black"/>
                </a:solidFill>
                <a:effectLst/>
                <a:uLnTx/>
                <a:uFillTx/>
                <a:latin typeface="Arial" charset="0"/>
                <a:ea typeface="+mn-ea"/>
                <a:cs typeface="+mn-cs"/>
              </a:rPr>
            </a:br>
            <a:r>
              <a:rPr kumimoji="0" lang="pl-PL" sz="2400" b="0" i="0" u="none" strike="noStrike" kern="1200" cap="none" spc="0" normalizeH="0" baseline="0" noProof="0" dirty="0">
                <a:ln>
                  <a:noFill/>
                </a:ln>
                <a:solidFill>
                  <a:prstClr val="black"/>
                </a:solidFill>
                <a:effectLst/>
                <a:uLnTx/>
                <a:uFillTx/>
                <a:latin typeface="Arial" charset="0"/>
                <a:ea typeface="+mn-ea"/>
                <a:cs typeface="+mn-cs"/>
              </a:rPr>
              <a:t>do spraw wewnętrznych, przy czym nie ma możliwości stosowania przepisów Kodeksu postępowania administracyjnego o usuwaniu braków formalnych podań </a:t>
            </a:r>
            <a:br>
              <a:rPr kumimoji="0" lang="pl-PL" sz="2400" b="0" i="0" u="none" strike="noStrike" kern="1200" cap="none" spc="0" normalizeH="0" baseline="0" noProof="0" dirty="0">
                <a:ln>
                  <a:noFill/>
                </a:ln>
                <a:solidFill>
                  <a:prstClr val="black"/>
                </a:solidFill>
                <a:effectLst/>
                <a:uLnTx/>
                <a:uFillTx/>
                <a:latin typeface="Arial" charset="0"/>
                <a:ea typeface="+mn-ea"/>
                <a:cs typeface="+mn-cs"/>
              </a:rPr>
            </a:br>
            <a:r>
              <a:rPr kumimoji="0" lang="pl-PL" sz="2400" b="0" i="0" u="none" strike="noStrike" kern="1200" cap="none" spc="0" normalizeH="0" baseline="0" noProof="0" dirty="0">
                <a:ln>
                  <a:noFill/>
                </a:ln>
                <a:solidFill>
                  <a:prstClr val="black"/>
                </a:solidFill>
                <a:effectLst/>
                <a:uLnTx/>
                <a:uFillTx/>
                <a:latin typeface="Arial" charset="0"/>
                <a:ea typeface="+mn-ea"/>
                <a:cs typeface="+mn-cs"/>
              </a:rPr>
              <a:t>(art. 64 § 2 k.p.a.). </a:t>
            </a:r>
          </a:p>
          <a:p>
            <a:pPr marL="285750" marR="0" lvl="0" indent="-285750" algn="l" defTabSz="914400" rtl="0" eaLnBrk="1" fontAlgn="base" latinLnBrk="0" hangingPunct="1">
              <a:lnSpc>
                <a:spcPct val="100000"/>
              </a:lnSpc>
              <a:spcBef>
                <a:spcPct val="0"/>
              </a:spcBef>
              <a:spcAft>
                <a:spcPts val="1800"/>
              </a:spcAft>
              <a:buClrTx/>
              <a:buSzTx/>
              <a:buFont typeface="Wingdings" panose="05000000000000000000" pitchFamily="2" charset="2"/>
              <a:buChar char="q"/>
              <a:tabLst/>
              <a:defRPr/>
            </a:pPr>
            <a:r>
              <a:rPr kumimoji="0" lang="pl-PL" sz="2400" b="1" i="0" u="none" strike="noStrike" kern="1200" cap="none" spc="0" normalizeH="0" baseline="0" noProof="0" dirty="0">
                <a:ln>
                  <a:noFill/>
                </a:ln>
                <a:solidFill>
                  <a:prstClr val="black"/>
                </a:solidFill>
                <a:effectLst/>
                <a:uLnTx/>
                <a:uFillTx/>
                <a:latin typeface="Arial" charset="0"/>
                <a:ea typeface="+mn-ea"/>
                <a:cs typeface="+mn-cs"/>
              </a:rPr>
              <a:t>Możliwe jest złożenie tylko jeden raz oświadczenia</a:t>
            </a:r>
            <a:r>
              <a:rPr kumimoji="0" lang="pl-PL" sz="2400" b="0" i="0" u="none" strike="noStrike" kern="1200" cap="none" spc="0" normalizeH="0" baseline="0" noProof="0" dirty="0">
                <a:ln>
                  <a:noFill/>
                </a:ln>
                <a:solidFill>
                  <a:prstClr val="black"/>
                </a:solidFill>
                <a:effectLst/>
                <a:uLnTx/>
                <a:uFillTx/>
                <a:latin typeface="Arial" charset="0"/>
                <a:ea typeface="+mn-ea"/>
                <a:cs typeface="+mn-cs"/>
              </a:rPr>
              <a:t> </a:t>
            </a:r>
            <a:br>
              <a:rPr kumimoji="0" lang="pl-PL" sz="2400" b="0" i="0" u="none" strike="noStrike" kern="1200" cap="none" spc="0" normalizeH="0" baseline="0" noProof="0" dirty="0">
                <a:ln>
                  <a:noFill/>
                </a:ln>
                <a:solidFill>
                  <a:prstClr val="black"/>
                </a:solidFill>
                <a:effectLst/>
                <a:uLnTx/>
                <a:uFillTx/>
                <a:latin typeface="Arial" charset="0"/>
                <a:ea typeface="+mn-ea"/>
                <a:cs typeface="+mn-cs"/>
              </a:rPr>
            </a:br>
            <a:r>
              <a:rPr kumimoji="0" lang="pl-PL" sz="2400" b="0" i="0" u="none" strike="noStrike" kern="1200" cap="none" spc="0" normalizeH="0" baseline="0" noProof="0" dirty="0">
                <a:ln>
                  <a:noFill/>
                </a:ln>
                <a:solidFill>
                  <a:prstClr val="black"/>
                </a:solidFill>
                <a:effectLst/>
                <a:uLnTx/>
                <a:uFillTx/>
                <a:latin typeface="Arial" charset="0"/>
                <a:ea typeface="+mn-ea"/>
                <a:cs typeface="+mn-cs"/>
              </a:rPr>
              <a:t>(art. 9 ust. 9), a w przypadku, gdy cudzoziemiec zamierza wykonywać pracę na rzecz więcej niż jednego podmiotu powierzającego wykonywanie pracy, jest obowiązany złożyć w ww. 60-dniowym terminie oświadczenia pochodzące </a:t>
            </a:r>
            <a:br>
              <a:rPr kumimoji="0" lang="pl-PL" sz="2400" b="0" i="0" u="none" strike="noStrike" kern="1200" cap="none" spc="0" normalizeH="0" baseline="0" noProof="0" dirty="0">
                <a:ln>
                  <a:noFill/>
                </a:ln>
                <a:solidFill>
                  <a:prstClr val="black"/>
                </a:solidFill>
                <a:effectLst/>
                <a:uLnTx/>
                <a:uFillTx/>
                <a:latin typeface="Arial" charset="0"/>
                <a:ea typeface="+mn-ea"/>
                <a:cs typeface="+mn-cs"/>
              </a:rPr>
            </a:br>
            <a:r>
              <a:rPr kumimoji="0" lang="pl-PL" sz="2400" b="0" i="0" u="none" strike="noStrike" kern="1200" cap="none" spc="0" normalizeH="0" baseline="0" noProof="0" dirty="0">
                <a:ln>
                  <a:noFill/>
                </a:ln>
                <a:solidFill>
                  <a:prstClr val="black"/>
                </a:solidFill>
                <a:effectLst/>
                <a:uLnTx/>
                <a:uFillTx/>
                <a:latin typeface="Arial" charset="0"/>
                <a:ea typeface="+mn-ea"/>
                <a:cs typeface="+mn-cs"/>
              </a:rPr>
              <a:t>od wszystkich tych podmiotów jednocześnie (art. 9 ust. 15).</a:t>
            </a:r>
          </a:p>
          <a:p>
            <a:pPr marL="285750" marR="0" lvl="0" indent="-285750" algn="l" defTabSz="914400" rtl="0" eaLnBrk="1" fontAlgn="base" latinLnBrk="0" hangingPunct="1">
              <a:lnSpc>
                <a:spcPct val="100000"/>
              </a:lnSpc>
              <a:spcBef>
                <a:spcPct val="0"/>
              </a:spcBef>
              <a:spcAft>
                <a:spcPts val="18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highlight>
                <a:srgbClr val="FFFF00"/>
              </a:highligh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65317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81</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28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Wygaśnięcie zezwolenia </a:t>
            </a:r>
            <a:r>
              <a:rPr kumimoji="0" lang="pl-PL" sz="2800" b="1" i="0" u="none" strike="noStrike" kern="1200" cap="none" spc="0" normalizeH="0" baseline="0" noProof="0" dirty="0">
                <a:ln>
                  <a:noFill/>
                </a:ln>
                <a:solidFill>
                  <a:prstClr val="black"/>
                </a:solidFill>
                <a:effectLst/>
                <a:uLnTx/>
                <a:uFillTx/>
                <a:latin typeface="Arial" charset="0"/>
                <a:ea typeface="+mn-ea"/>
                <a:cs typeface="+mn-cs"/>
              </a:rPr>
              <a:t>na pobyt czasowy i pracę</a:t>
            </a:r>
          </a:p>
        </p:txBody>
      </p:sp>
      <p:sp>
        <p:nvSpPr>
          <p:cNvPr id="4100" name="Rectangle 3"/>
          <p:cNvSpPr>
            <a:spLocks noChangeArrowheads="1"/>
          </p:cNvSpPr>
          <p:nvPr/>
        </p:nvSpPr>
        <p:spPr bwMode="auto">
          <a:xfrm>
            <a:off x="1662622" y="1196691"/>
            <a:ext cx="8857230" cy="6911765"/>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19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Jeżeli cudzoziemiec w terminie 60-dniowym nie złoży do właściwego wojewody oświadczenia </a:t>
            </a:r>
            <a:r>
              <a:rPr kumimoji="0" lang="pl-PL" sz="1900" b="0" i="0" u="none" strike="noStrike" kern="1200" cap="none" spc="0" normalizeH="0" baseline="0" noProof="0" dirty="0">
                <a:ln>
                  <a:noFill/>
                </a:ln>
                <a:solidFill>
                  <a:prstClr val="black"/>
                </a:solidFill>
                <a:effectLst/>
                <a:uLnTx/>
                <a:uFillTx/>
                <a:latin typeface="Arial" charset="0"/>
                <a:ea typeface="+mn-ea"/>
                <a:cs typeface="+mn-cs"/>
              </a:rPr>
              <a:t>podmiotu powierzającego wykonywanie pracy, udzielone zezwolenie na pobyt czasowy i pracę </a:t>
            </a:r>
            <a:r>
              <a:rPr kumimoji="0" lang="pl-PL" sz="1900" b="1" i="0" u="none" strike="noStrike" kern="1200" cap="none" spc="0" normalizeH="0" baseline="0" noProof="0" dirty="0">
                <a:ln>
                  <a:noFill/>
                </a:ln>
                <a:solidFill>
                  <a:prstClr val="black"/>
                </a:solidFill>
                <a:effectLst/>
                <a:uLnTx/>
                <a:uFillTx/>
                <a:latin typeface="Arial" charset="0"/>
                <a:ea typeface="+mn-ea"/>
                <a:cs typeface="+mn-cs"/>
              </a:rPr>
              <a:t>wygaśnie z mocy prawa</a:t>
            </a:r>
            <a:r>
              <a:rPr kumimoji="0" lang="pl-PL" sz="1900" b="0" i="0" u="none" strike="noStrike" kern="1200" cap="none" spc="0" normalizeH="0" baseline="0" noProof="0" dirty="0">
                <a:ln>
                  <a:noFill/>
                </a:ln>
                <a:solidFill>
                  <a:prstClr val="black"/>
                </a:solidFill>
                <a:effectLst/>
                <a:uLnTx/>
                <a:uFillTx/>
                <a:latin typeface="Arial" charset="0"/>
                <a:ea typeface="+mn-ea"/>
                <a:cs typeface="+mn-cs"/>
              </a:rPr>
              <a:t>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(art. 9 ust. 10 pkt 1) </a:t>
            </a:r>
            <a:r>
              <a:rPr kumimoji="0" lang="pl-PL" sz="1900" b="1" i="0" u="none" strike="noStrike" kern="1200" cap="none" spc="0" normalizeH="0" baseline="0" noProof="0" dirty="0">
                <a:ln>
                  <a:noFill/>
                </a:ln>
                <a:solidFill>
                  <a:prstClr val="black"/>
                </a:solidFill>
                <a:effectLst/>
                <a:uLnTx/>
                <a:uFillTx/>
                <a:latin typeface="Arial" charset="0"/>
                <a:ea typeface="+mn-ea"/>
                <a:cs typeface="+mn-cs"/>
              </a:rPr>
              <a:t>z dniem następującym po dniu upływu terminu </a:t>
            </a:r>
            <a:br>
              <a:rPr kumimoji="0" lang="pl-PL" sz="1900" b="1" i="0" u="none" strike="noStrike" kern="1200" cap="none" spc="0" normalizeH="0" baseline="0" noProof="0" dirty="0">
                <a:ln>
                  <a:noFill/>
                </a:ln>
                <a:solidFill>
                  <a:prstClr val="black"/>
                </a:solidFill>
                <a:effectLst/>
                <a:uLnTx/>
                <a:uFillTx/>
                <a:latin typeface="Arial" charset="0"/>
                <a:ea typeface="+mn-ea"/>
                <a:cs typeface="+mn-cs"/>
              </a:rPr>
            </a:br>
            <a:r>
              <a:rPr kumimoji="0" lang="pl-PL" sz="1900" b="1" i="0" u="none" strike="noStrike" kern="1200" cap="none" spc="0" normalizeH="0" baseline="0" noProof="0" dirty="0">
                <a:ln>
                  <a:noFill/>
                </a:ln>
                <a:solidFill>
                  <a:prstClr val="black"/>
                </a:solidFill>
                <a:effectLst/>
                <a:uLnTx/>
                <a:uFillTx/>
                <a:latin typeface="Arial" charset="0"/>
                <a:ea typeface="+mn-ea"/>
                <a:cs typeface="+mn-cs"/>
              </a:rPr>
              <a:t>do jego złożenia</a:t>
            </a:r>
            <a:r>
              <a:rPr kumimoji="0" lang="pl-PL" sz="1900" b="0" i="0" u="none" strike="noStrike" kern="1200" cap="none" spc="0" normalizeH="0" baseline="0" noProof="0" dirty="0">
                <a:ln>
                  <a:noFill/>
                </a:ln>
                <a:solidFill>
                  <a:prstClr val="black"/>
                </a:solidFill>
                <a:effectLst/>
                <a:uLnTx/>
                <a:uFillTx/>
                <a:latin typeface="Arial" charset="0"/>
                <a:ea typeface="+mn-ea"/>
                <a:cs typeface="+mn-cs"/>
              </a:rPr>
              <a:t> (art. 9 ust. 12). </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pl-PL" sz="1900" b="0" i="0" u="none" strike="noStrike" kern="1200" cap="none" spc="0" normalizeH="0" baseline="0" noProof="0" dirty="0">
                <a:ln>
                  <a:noFill/>
                </a:ln>
                <a:solidFill>
                  <a:prstClr val="black"/>
                </a:solidFill>
                <a:effectLst/>
                <a:uLnTx/>
                <a:uFillTx/>
                <a:latin typeface="Arial" charset="0"/>
                <a:ea typeface="+mn-ea"/>
                <a:cs typeface="+mn-cs"/>
              </a:rPr>
              <a:t>Podobnie, udzielone w trybie szczególnym zezwolenie na pobyt czasowy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i pracę </a:t>
            </a:r>
            <a:r>
              <a:rPr kumimoji="0" lang="pl-PL" sz="19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wygaśnie również wówczas, gdy </a:t>
            </a:r>
            <a:r>
              <a:rPr kumimoji="0" lang="pl-PL" sz="19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warunki wykonywania pracy </a:t>
            </a:r>
            <a:r>
              <a:rPr kumimoji="0" lang="pl-PL" sz="19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wskazane w złożonym oświadczeniu (lub złożonych jednocześnie oświadczeniach) </a:t>
            </a:r>
            <a:r>
              <a:rPr kumimoji="0" lang="pl-PL" sz="19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będą niezgodne z warunkami brzegowymi </a:t>
            </a:r>
            <a:r>
              <a:rPr kumimoji="0" lang="pl-PL" sz="19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określonymi </a:t>
            </a:r>
            <a:br>
              <a:rPr kumimoji="0" lang="pl-PL" sz="19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 art. 9 ust. 1 pkt 1 i 2, dotyczącymi wysokości wynagrodzenia oraz rodzaju stosunku prawnego, stanowiącego podstawę wykonywania pracy przez cudzoziemca. </a:t>
            </a:r>
            <a:r>
              <a:rPr kumimoji="0" lang="pl-PL" sz="1900" b="0" i="0" u="none" strike="noStrike" kern="1200" cap="none" spc="0" normalizeH="0" baseline="0" noProof="0" dirty="0">
                <a:ln>
                  <a:noFill/>
                </a:ln>
                <a:solidFill>
                  <a:prstClr val="black"/>
                </a:solidFill>
                <a:effectLst/>
                <a:uLnTx/>
                <a:uFillTx/>
                <a:latin typeface="Arial" charset="0"/>
                <a:ea typeface="+mn-ea"/>
                <a:cs typeface="+mn-cs"/>
              </a:rPr>
              <a:t>Różnica polega na tym, że wówczas wojewoda, do którego oświadczenie zostało złożone, będzie obowiązany wydać </a:t>
            </a:r>
            <a:r>
              <a:rPr kumimoji="0" lang="pl-PL" sz="1900" b="1" i="0" u="none" strike="noStrike" kern="1200" cap="none" spc="0" normalizeH="0" baseline="0" noProof="0" dirty="0">
                <a:ln>
                  <a:noFill/>
                </a:ln>
                <a:solidFill>
                  <a:prstClr val="black"/>
                </a:solidFill>
                <a:effectLst/>
                <a:uLnTx/>
                <a:uFillTx/>
                <a:latin typeface="Arial" charset="0"/>
                <a:ea typeface="+mn-ea"/>
                <a:cs typeface="+mn-cs"/>
              </a:rPr>
              <a:t>decyzję stwierdzającą wygaśnięcie zezwolenia na pobyt czasowy i pracę</a:t>
            </a:r>
            <a:r>
              <a:rPr kumimoji="0" lang="pl-PL" sz="1900" b="0" i="0" u="none" strike="noStrike" kern="1200" cap="none" spc="0" normalizeH="0" baseline="0" noProof="0" dirty="0">
                <a:ln>
                  <a:noFill/>
                </a:ln>
                <a:solidFill>
                  <a:prstClr val="black"/>
                </a:solidFill>
                <a:effectLst/>
                <a:uLnTx/>
                <a:uFillTx/>
                <a:latin typeface="Arial" charset="0"/>
                <a:ea typeface="+mn-ea"/>
                <a:cs typeface="+mn-cs"/>
              </a:rPr>
              <a:t>,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ze wskazaniem daty, z którą zezwolenie wygasa. Organem wyższego stopnia w stosunku do wojewody w sprawie stwierdzenia wygaśnięcia zezwolenia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na pobyt czasowy i pracę będzie Szef Urzędu do Spraw Cudzoziemców </a:t>
            </a:r>
            <a:br>
              <a:rPr kumimoji="0" lang="pl-PL" sz="1900" b="0" i="0" u="none" strike="noStrike" kern="1200" cap="none" spc="0" normalizeH="0" baseline="0" noProof="0" dirty="0">
                <a:ln>
                  <a:noFill/>
                </a:ln>
                <a:solidFill>
                  <a:prstClr val="black"/>
                </a:solidFill>
                <a:effectLst/>
                <a:uLnTx/>
                <a:uFillTx/>
                <a:latin typeface="Arial" charset="0"/>
                <a:ea typeface="+mn-ea"/>
                <a:cs typeface="+mn-cs"/>
              </a:rPr>
            </a:br>
            <a:r>
              <a:rPr kumimoji="0" lang="pl-PL" sz="1900" b="0" i="0" u="none" strike="noStrike" kern="1200" cap="none" spc="0" normalizeH="0" baseline="0" noProof="0" dirty="0">
                <a:ln>
                  <a:noFill/>
                </a:ln>
                <a:solidFill>
                  <a:prstClr val="black"/>
                </a:solidFill>
                <a:effectLst/>
                <a:uLnTx/>
                <a:uFillTx/>
                <a:latin typeface="Arial" charset="0"/>
                <a:ea typeface="+mn-ea"/>
                <a:cs typeface="+mn-cs"/>
              </a:rPr>
              <a:t>(art. 9 ust. 11 i 12).</a:t>
            </a:r>
          </a:p>
          <a:p>
            <a:pPr marL="285750" marR="0" lvl="0" indent="-285750" algn="l" defTabSz="914400" rtl="0" eaLnBrk="1" fontAlgn="base" latinLnBrk="0" hangingPunct="1">
              <a:lnSpc>
                <a:spcPct val="100000"/>
              </a:lnSpc>
              <a:spcBef>
                <a:spcPct val="0"/>
              </a:spcBef>
              <a:spcAft>
                <a:spcPts val="18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highlight>
                <a:srgbClr val="FFFF00"/>
              </a:highligh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5098560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82</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Zamieszczenie danych w rejestrze POBYT</a:t>
            </a:r>
            <a:endParaRPr kumimoji="0" lang="pl-PL" sz="3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00" name="Rectangle 3"/>
          <p:cNvSpPr>
            <a:spLocks noChangeArrowheads="1"/>
          </p:cNvSpPr>
          <p:nvPr/>
        </p:nvSpPr>
        <p:spPr bwMode="auto">
          <a:xfrm>
            <a:off x="1626617" y="1196691"/>
            <a:ext cx="8929240" cy="6242351"/>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250" b="0" i="0" u="none" strike="noStrike" kern="1200" cap="none" spc="0" normalizeH="0" baseline="0" noProof="0" dirty="0">
                <a:ln>
                  <a:noFill/>
                </a:ln>
                <a:solidFill>
                  <a:prstClr val="black"/>
                </a:solidFill>
                <a:effectLst/>
                <a:uLnTx/>
                <a:uFillTx/>
                <a:latin typeface="Arial" charset="0"/>
                <a:ea typeface="+mn-ea"/>
                <a:cs typeface="+mn-cs"/>
              </a:rPr>
              <a:t>Celem zabezpieczenia pewności obrotu prawnego, informacje </a:t>
            </a:r>
            <a:br>
              <a:rPr kumimoji="0" lang="pl-PL" sz="2250" b="0" i="0" u="none" strike="noStrike" kern="1200" cap="none" spc="0" normalizeH="0" baseline="0" noProof="0" dirty="0">
                <a:ln>
                  <a:noFill/>
                </a:ln>
                <a:solidFill>
                  <a:prstClr val="black"/>
                </a:solidFill>
                <a:effectLst/>
                <a:uLnTx/>
                <a:uFillTx/>
                <a:latin typeface="Arial" charset="0"/>
                <a:ea typeface="+mn-ea"/>
                <a:cs typeface="+mn-cs"/>
              </a:rPr>
            </a:br>
            <a:r>
              <a:rPr kumimoji="0" lang="pl-PL" sz="2250" b="1" i="0" u="none" strike="noStrike" kern="1200" cap="none" spc="0" normalizeH="0" baseline="0" noProof="0" dirty="0">
                <a:ln>
                  <a:noFill/>
                </a:ln>
                <a:solidFill>
                  <a:prstClr val="black"/>
                </a:solidFill>
                <a:effectLst/>
                <a:uLnTx/>
                <a:uFillTx/>
                <a:latin typeface="Arial" charset="0"/>
                <a:ea typeface="+mn-ea"/>
                <a:cs typeface="+mn-cs"/>
              </a:rPr>
              <a:t>o podmiocie </a:t>
            </a:r>
            <a:r>
              <a:rPr kumimoji="0" lang="pl-PL" sz="2250" b="0" i="0" u="none" strike="noStrike" kern="1200" cap="none" spc="0" normalizeH="0" baseline="0" noProof="0" dirty="0">
                <a:ln>
                  <a:noFill/>
                </a:ln>
                <a:solidFill>
                  <a:prstClr val="black"/>
                </a:solidFill>
                <a:effectLst/>
                <a:uLnTx/>
                <a:uFillTx/>
                <a:latin typeface="Arial" charset="0"/>
                <a:ea typeface="+mn-ea"/>
                <a:cs typeface="+mn-cs"/>
              </a:rPr>
              <a:t>powierzającym wykonywanie pracy, jak również </a:t>
            </a:r>
            <a:r>
              <a:rPr kumimoji="0" lang="pl-PL" sz="2250" b="1" i="0" u="none" strike="noStrike" kern="1200" cap="none" spc="0" normalizeH="0" baseline="0" noProof="0" dirty="0">
                <a:ln>
                  <a:noFill/>
                </a:ln>
                <a:solidFill>
                  <a:prstClr val="black"/>
                </a:solidFill>
                <a:effectLst/>
                <a:uLnTx/>
                <a:uFillTx/>
                <a:latin typeface="Arial" charset="0"/>
                <a:ea typeface="+mn-ea"/>
                <a:cs typeface="+mn-cs"/>
              </a:rPr>
              <a:t>stanowisku</a:t>
            </a:r>
            <a:r>
              <a:rPr kumimoji="0" lang="pl-PL" sz="2250" b="0" i="0" u="none" strike="noStrike" kern="1200" cap="none" spc="0" normalizeH="0" baseline="0" noProof="0" dirty="0">
                <a:ln>
                  <a:noFill/>
                </a:ln>
                <a:solidFill>
                  <a:prstClr val="black"/>
                </a:solidFill>
                <a:effectLst/>
                <a:uLnTx/>
                <a:uFillTx/>
                <a:latin typeface="Arial" charset="0"/>
                <a:ea typeface="+mn-ea"/>
                <a:cs typeface="+mn-cs"/>
              </a:rPr>
              <a:t>, na jakim cudzoziemiec ma wykonywać pracę lub </a:t>
            </a:r>
            <a:r>
              <a:rPr kumimoji="0" lang="pl-PL" sz="2250" b="1" i="0" u="none" strike="noStrike" kern="1200" cap="none" spc="0" normalizeH="0" baseline="0" noProof="0" dirty="0">
                <a:ln>
                  <a:noFill/>
                </a:ln>
                <a:solidFill>
                  <a:prstClr val="black"/>
                </a:solidFill>
                <a:effectLst/>
                <a:uLnTx/>
                <a:uFillTx/>
                <a:latin typeface="Arial" charset="0"/>
                <a:ea typeface="+mn-ea"/>
                <a:cs typeface="+mn-cs"/>
              </a:rPr>
              <a:t>rodzaju tej pracy, najniższym wynagrodzeniu</a:t>
            </a:r>
            <a:r>
              <a:rPr kumimoji="0" lang="pl-PL" sz="2250" b="0" i="0" u="none" strike="noStrike" kern="1200" cap="none" spc="0" normalizeH="0" baseline="0" noProof="0" dirty="0">
                <a:ln>
                  <a:noFill/>
                </a:ln>
                <a:solidFill>
                  <a:prstClr val="black"/>
                </a:solidFill>
                <a:effectLst/>
                <a:uLnTx/>
                <a:uFillTx/>
                <a:latin typeface="Arial" charset="0"/>
                <a:ea typeface="+mn-ea"/>
                <a:cs typeface="+mn-cs"/>
              </a:rPr>
              <a:t>, jakie cudzoziemiec może otrzymywać na danym stanowisku, </a:t>
            </a:r>
            <a:br>
              <a:rPr kumimoji="0" lang="pl-PL" sz="2250" b="0" i="0" u="none" strike="noStrike" kern="1200" cap="none" spc="0" normalizeH="0" baseline="0" noProof="0" dirty="0">
                <a:ln>
                  <a:noFill/>
                </a:ln>
                <a:solidFill>
                  <a:prstClr val="black"/>
                </a:solidFill>
                <a:effectLst/>
                <a:uLnTx/>
                <a:uFillTx/>
                <a:latin typeface="Arial" charset="0"/>
                <a:ea typeface="+mn-ea"/>
                <a:cs typeface="+mn-cs"/>
              </a:rPr>
            </a:br>
            <a:r>
              <a:rPr kumimoji="0" lang="pl-PL" sz="2250" b="1" i="0" u="none" strike="noStrike" kern="1200" cap="none" spc="0" normalizeH="0" baseline="0" noProof="0" dirty="0">
                <a:ln>
                  <a:noFill/>
                </a:ln>
                <a:solidFill>
                  <a:prstClr val="black"/>
                </a:solidFill>
                <a:effectLst/>
                <a:uLnTx/>
                <a:uFillTx/>
                <a:latin typeface="Arial" charset="0"/>
                <a:ea typeface="+mn-ea"/>
                <a:cs typeface="+mn-cs"/>
              </a:rPr>
              <a:t>wymiarze czasu pracy oraz rodzaju umowy</a:t>
            </a:r>
            <a:r>
              <a:rPr kumimoji="0" lang="pl-PL" sz="2250" b="0" i="0" u="none" strike="noStrike" kern="1200" cap="none" spc="0" normalizeH="0" baseline="0" noProof="0" dirty="0">
                <a:ln>
                  <a:noFill/>
                </a:ln>
                <a:solidFill>
                  <a:prstClr val="black"/>
                </a:solidFill>
                <a:effectLst/>
                <a:uLnTx/>
                <a:uFillTx/>
                <a:latin typeface="Arial" charset="0"/>
                <a:ea typeface="+mn-ea"/>
                <a:cs typeface="+mn-cs"/>
              </a:rPr>
              <a:t>, na podstawie </a:t>
            </a:r>
            <a:br>
              <a:rPr kumimoji="0" lang="pl-PL" sz="2250" b="0" i="0" u="none" strike="noStrike" kern="1200" cap="none" spc="0" normalizeH="0" baseline="0" noProof="0" dirty="0">
                <a:ln>
                  <a:noFill/>
                </a:ln>
                <a:solidFill>
                  <a:prstClr val="black"/>
                </a:solidFill>
                <a:effectLst/>
                <a:uLnTx/>
                <a:uFillTx/>
                <a:latin typeface="Arial" charset="0"/>
                <a:ea typeface="+mn-ea"/>
                <a:cs typeface="+mn-cs"/>
              </a:rPr>
            </a:br>
            <a:r>
              <a:rPr kumimoji="0" lang="pl-PL" sz="2250" b="0" i="0" u="none" strike="noStrike" kern="1200" cap="none" spc="0" normalizeH="0" baseline="0" noProof="0" dirty="0">
                <a:ln>
                  <a:noFill/>
                </a:ln>
                <a:solidFill>
                  <a:prstClr val="black"/>
                </a:solidFill>
                <a:effectLst/>
                <a:uLnTx/>
                <a:uFillTx/>
                <a:latin typeface="Arial" charset="0"/>
                <a:ea typeface="+mn-ea"/>
                <a:cs typeface="+mn-cs"/>
              </a:rPr>
              <a:t>której cudzoziemiec ma wykonywać pracę, będą przez wojewodę właściwego do przyjęcia oświadczenia podmiotu powierzającego wykonywanie pracy cudzoziemcowi </a:t>
            </a:r>
            <a:r>
              <a:rPr kumimoji="0" lang="pl-PL" sz="2250" b="1" i="0" u="none" strike="noStrike" kern="1200" cap="none" spc="0" normalizeH="0" baseline="0" noProof="0" dirty="0">
                <a:ln>
                  <a:noFill/>
                </a:ln>
                <a:solidFill>
                  <a:prstClr val="black"/>
                </a:solidFill>
                <a:effectLst/>
                <a:uLnTx/>
                <a:uFillTx/>
                <a:latin typeface="Arial" charset="0"/>
                <a:ea typeface="+mn-ea"/>
                <a:cs typeface="+mn-cs"/>
              </a:rPr>
              <a:t>umieszczane w rejestrze</a:t>
            </a:r>
            <a:r>
              <a:rPr kumimoji="0" lang="pl-PL" sz="2250" b="0" i="0" u="none" strike="noStrike" kern="1200" cap="none" spc="0" normalizeH="0" baseline="0" noProof="0" dirty="0">
                <a:ln>
                  <a:noFill/>
                </a:ln>
                <a:solidFill>
                  <a:prstClr val="black"/>
                </a:solidFill>
                <a:effectLst/>
                <a:uLnTx/>
                <a:uFillTx/>
                <a:latin typeface="Arial" charset="0"/>
                <a:ea typeface="+mn-ea"/>
                <a:cs typeface="+mn-cs"/>
              </a:rPr>
              <a:t>, </a:t>
            </a:r>
            <a:br>
              <a:rPr kumimoji="0" lang="pl-PL" sz="2250" b="0" i="0" u="none" strike="noStrike" kern="1200" cap="none" spc="0" normalizeH="0" baseline="0" noProof="0" dirty="0">
                <a:ln>
                  <a:noFill/>
                </a:ln>
                <a:solidFill>
                  <a:prstClr val="black"/>
                </a:solidFill>
                <a:effectLst/>
                <a:uLnTx/>
                <a:uFillTx/>
                <a:latin typeface="Arial" charset="0"/>
                <a:ea typeface="+mn-ea"/>
                <a:cs typeface="+mn-cs"/>
              </a:rPr>
            </a:br>
            <a:r>
              <a:rPr kumimoji="0" lang="pl-PL" sz="2250" b="0" i="0" u="none" strike="noStrike" kern="1200" cap="none" spc="0" normalizeH="0" baseline="0" noProof="0" dirty="0">
                <a:ln>
                  <a:noFill/>
                </a:ln>
                <a:solidFill>
                  <a:prstClr val="black"/>
                </a:solidFill>
                <a:effectLst/>
                <a:uLnTx/>
                <a:uFillTx/>
                <a:latin typeface="Arial" charset="0"/>
                <a:ea typeface="+mn-ea"/>
                <a:cs typeface="+mn-cs"/>
              </a:rPr>
              <a:t>o którym mowa w art. 428 ust. 1 pkt 2 lit. d ustawy </a:t>
            </a:r>
            <a:br>
              <a:rPr kumimoji="0" lang="pl-PL" sz="2250" b="0" i="0" u="none" strike="noStrike" kern="1200" cap="none" spc="0" normalizeH="0" baseline="0" noProof="0" dirty="0">
                <a:ln>
                  <a:noFill/>
                </a:ln>
                <a:solidFill>
                  <a:prstClr val="black"/>
                </a:solidFill>
                <a:effectLst/>
                <a:uLnTx/>
                <a:uFillTx/>
                <a:latin typeface="Arial" charset="0"/>
                <a:ea typeface="+mn-ea"/>
                <a:cs typeface="+mn-cs"/>
              </a:rPr>
            </a:br>
            <a:r>
              <a:rPr kumimoji="0" lang="pl-PL" sz="2250" b="0" i="0" u="none" strike="noStrike" kern="1200" cap="none" spc="0" normalizeH="0" baseline="0" noProof="0" dirty="0">
                <a:ln>
                  <a:noFill/>
                </a:ln>
                <a:solidFill>
                  <a:prstClr val="black"/>
                </a:solidFill>
                <a:effectLst/>
                <a:uLnTx/>
                <a:uFillTx/>
                <a:latin typeface="Arial" charset="0"/>
                <a:ea typeface="+mn-ea"/>
                <a:cs typeface="+mn-cs"/>
              </a:rPr>
              <a:t>o cudzoziemcach, tj. </a:t>
            </a:r>
            <a:r>
              <a:rPr kumimoji="0" lang="pl-PL" sz="2250" b="1" i="0" u="none" strike="noStrike" kern="1200" cap="none" spc="0" normalizeH="0" baseline="0" noProof="0" dirty="0">
                <a:ln>
                  <a:noFill/>
                </a:ln>
                <a:solidFill>
                  <a:prstClr val="black"/>
                </a:solidFill>
                <a:effectLst/>
                <a:uLnTx/>
                <a:uFillTx/>
                <a:latin typeface="Arial" charset="0"/>
                <a:ea typeface="+mn-ea"/>
                <a:cs typeface="+mn-cs"/>
              </a:rPr>
              <a:t>w rejestrze spraw dotyczących zezwoleń na pobyt czasowy</a:t>
            </a:r>
            <a:r>
              <a:rPr kumimoji="0" lang="pl-PL" sz="2250" b="0" i="0" u="none" strike="noStrike" kern="1200" cap="none" spc="0" normalizeH="0" baseline="0" noProof="0" dirty="0">
                <a:ln>
                  <a:noFill/>
                </a:ln>
                <a:solidFill>
                  <a:prstClr val="black"/>
                </a:solidFill>
                <a:effectLst/>
                <a:uLnTx/>
                <a:uFillTx/>
                <a:latin typeface="Arial" charset="0"/>
                <a:ea typeface="+mn-ea"/>
                <a:cs typeface="+mn-cs"/>
              </a:rPr>
              <a:t>, a który stanowi część krajowego zbioru rejestrów, ewidencji i wykazu w sprawach cudzoziemców, prowadzonego przez Szefa Urzędu do Spraw Cudzoziemców </a:t>
            </a:r>
            <a:br>
              <a:rPr kumimoji="0" lang="pl-PL" sz="2250" b="0" i="0" u="none" strike="noStrike" kern="1200" cap="none" spc="0" normalizeH="0" baseline="0" noProof="0" dirty="0">
                <a:ln>
                  <a:noFill/>
                </a:ln>
                <a:solidFill>
                  <a:prstClr val="black"/>
                </a:solidFill>
                <a:effectLst/>
                <a:uLnTx/>
                <a:uFillTx/>
                <a:latin typeface="Arial" charset="0"/>
                <a:ea typeface="+mn-ea"/>
                <a:cs typeface="+mn-cs"/>
              </a:rPr>
            </a:br>
            <a:r>
              <a:rPr kumimoji="0" lang="pl-PL" sz="2250" b="0" i="0" u="none" strike="noStrike" kern="1200" cap="none" spc="0" normalizeH="0" baseline="0" noProof="0" dirty="0">
                <a:ln>
                  <a:noFill/>
                </a:ln>
                <a:solidFill>
                  <a:prstClr val="black"/>
                </a:solidFill>
                <a:effectLst/>
                <a:uLnTx/>
                <a:uFillTx/>
                <a:latin typeface="Arial" charset="0"/>
                <a:ea typeface="+mn-ea"/>
                <a:cs typeface="+mn-cs"/>
              </a:rPr>
              <a:t>w systemie teleinformatycznym. </a:t>
            </a:r>
            <a:endParaRPr kumimoji="0" lang="pl-PL" sz="225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4171411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83</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Zamieszczenie danych w rejestrze POBYT cd.</a:t>
            </a:r>
            <a:endParaRPr kumimoji="0" lang="pl-PL" sz="3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00" name="Rectangle 3"/>
          <p:cNvSpPr>
            <a:spLocks noChangeArrowheads="1"/>
          </p:cNvSpPr>
          <p:nvPr/>
        </p:nvSpPr>
        <p:spPr bwMode="auto">
          <a:xfrm>
            <a:off x="1662622" y="1340710"/>
            <a:ext cx="8857230" cy="6188490"/>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500" b="0" i="0" u="none" strike="noStrike" kern="1200" cap="none" spc="0" normalizeH="0" baseline="0" noProof="0" dirty="0">
                <a:ln>
                  <a:noFill/>
                </a:ln>
                <a:solidFill>
                  <a:prstClr val="black"/>
                </a:solidFill>
                <a:effectLst/>
                <a:uLnTx/>
                <a:uFillTx/>
                <a:latin typeface="Arial" charset="0"/>
                <a:ea typeface="+mn-ea"/>
                <a:cs typeface="+mn-cs"/>
              </a:rPr>
              <a:t> Wpis tych danych do rejestru, w sposób analogiczny </a:t>
            </a:r>
            <a:br>
              <a:rPr kumimoji="0" lang="pl-PL" sz="2500" b="0" i="0" u="none" strike="noStrike" kern="1200" cap="none" spc="0" normalizeH="0" baseline="0" noProof="0" dirty="0">
                <a:ln>
                  <a:noFill/>
                </a:ln>
                <a:solidFill>
                  <a:prstClr val="black"/>
                </a:solidFill>
                <a:effectLst/>
                <a:uLnTx/>
                <a:uFillTx/>
                <a:latin typeface="Arial" charset="0"/>
                <a:ea typeface="+mn-ea"/>
                <a:cs typeface="+mn-cs"/>
              </a:rPr>
            </a:br>
            <a:r>
              <a:rPr kumimoji="0" lang="pl-PL" sz="2500" b="0" i="0" u="none" strike="noStrike" kern="1200" cap="none" spc="0" normalizeH="0" baseline="0" noProof="0" dirty="0">
                <a:ln>
                  <a:noFill/>
                </a:ln>
                <a:solidFill>
                  <a:prstClr val="black"/>
                </a:solidFill>
                <a:effectLst/>
                <a:uLnTx/>
                <a:uFillTx/>
                <a:latin typeface="Arial" charset="0"/>
                <a:ea typeface="+mn-ea"/>
                <a:cs typeface="+mn-cs"/>
              </a:rPr>
              <a:t>do sytuacji, w której zezwolenie na pobyt czasowy i pracę zawierałoby takie warunki zgodnie z art. 118 ust. 1 ustawy </a:t>
            </a:r>
            <a:br>
              <a:rPr kumimoji="0" lang="pl-PL" sz="2500" b="0" i="0" u="none" strike="noStrike" kern="1200" cap="none" spc="0" normalizeH="0" baseline="0" noProof="0" dirty="0">
                <a:ln>
                  <a:noFill/>
                </a:ln>
                <a:solidFill>
                  <a:prstClr val="black"/>
                </a:solidFill>
                <a:effectLst/>
                <a:uLnTx/>
                <a:uFillTx/>
                <a:latin typeface="Arial" charset="0"/>
                <a:ea typeface="+mn-ea"/>
                <a:cs typeface="+mn-cs"/>
              </a:rPr>
            </a:br>
            <a:r>
              <a:rPr kumimoji="0" lang="pl-PL" sz="2500" b="0" i="0" u="none" strike="noStrike" kern="1200" cap="none" spc="0" normalizeH="0" baseline="0" noProof="0" dirty="0">
                <a:ln>
                  <a:noFill/>
                </a:ln>
                <a:solidFill>
                  <a:prstClr val="black"/>
                </a:solidFill>
                <a:effectLst/>
                <a:uLnTx/>
                <a:uFillTx/>
                <a:latin typeface="Arial" charset="0"/>
                <a:ea typeface="+mn-ea"/>
                <a:cs typeface="+mn-cs"/>
              </a:rPr>
              <a:t>o cudzoziemcach, umożliwi innym uczestnikom obrotu prawnego – w tym w szczególności </a:t>
            </a:r>
            <a: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organom Straży Granicznej</a:t>
            </a:r>
            <a:r>
              <a:rPr kumimoji="0" lang="pl-PL" sz="2500" b="0" i="0" u="none" strike="noStrike" kern="1200" cap="none" spc="0" normalizeH="0" baseline="0" noProof="0" dirty="0">
                <a:ln>
                  <a:noFill/>
                </a:ln>
                <a:solidFill>
                  <a:prstClr val="black"/>
                </a:solidFill>
                <a:effectLst/>
                <a:uLnTx/>
                <a:uFillTx/>
                <a:latin typeface="Arial" charset="0"/>
                <a:ea typeface="+mn-ea"/>
                <a:cs typeface="+mn-cs"/>
              </a:rPr>
              <a:t>, które sprawują kontrolę legalności wykonywania pracy przez cudzoziemców, prowadzenia działalności gospodarczej przez cudzoziemców oraz powierzania wykonywania pracy cudzoziemcom i </a:t>
            </a:r>
            <a: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które mają dostęp do danych zgromadzonych w tym rejestrze za pomocą urządzeń telekomunikacyjnych</a:t>
            </a:r>
            <a:r>
              <a:rPr kumimoji="0" lang="pl-PL" sz="2500" b="0" i="0" u="none" strike="noStrike" kern="1200" cap="none" spc="0" normalizeH="0" baseline="0" noProof="0" dirty="0">
                <a:ln>
                  <a:noFill/>
                </a:ln>
                <a:solidFill>
                  <a:prstClr val="black"/>
                </a:solidFill>
                <a:effectLst/>
                <a:uLnTx/>
                <a:uFillTx/>
                <a:latin typeface="Arial" charset="0"/>
                <a:ea typeface="+mn-ea"/>
                <a:cs typeface="+mn-cs"/>
              </a:rPr>
              <a:t> </a:t>
            </a:r>
            <a:br>
              <a:rPr kumimoji="0" lang="pl-PL" sz="2500" b="0" i="0" u="none" strike="noStrike" kern="1200" cap="none" spc="0" normalizeH="0" baseline="0" noProof="0" dirty="0">
                <a:ln>
                  <a:noFill/>
                </a:ln>
                <a:solidFill>
                  <a:prstClr val="black"/>
                </a:solidFill>
                <a:effectLst/>
                <a:uLnTx/>
                <a:uFillTx/>
                <a:latin typeface="Arial" charset="0"/>
                <a:ea typeface="+mn-ea"/>
                <a:cs typeface="+mn-cs"/>
              </a:rPr>
            </a:br>
            <a:r>
              <a:rPr kumimoji="0" lang="pl-PL" sz="2500" b="0" i="0" u="none" strike="noStrike" kern="1200" cap="none" spc="0" normalizeH="0" baseline="0" noProof="0" dirty="0">
                <a:ln>
                  <a:noFill/>
                </a:ln>
                <a:solidFill>
                  <a:prstClr val="black"/>
                </a:solidFill>
                <a:effectLst/>
                <a:uLnTx/>
                <a:uFillTx/>
                <a:latin typeface="Arial" charset="0"/>
                <a:ea typeface="+mn-ea"/>
                <a:cs typeface="+mn-cs"/>
              </a:rPr>
              <a:t>– ocenę, czy praca danego cudzoziemca jest legalna.</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7128295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84</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Uznanie pracy cudzoziemca za legalną</a:t>
            </a:r>
            <a:endParaRPr kumimoji="0" lang="pl-PL" sz="3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00" name="Rectangle 3"/>
          <p:cNvSpPr>
            <a:spLocks noChangeArrowheads="1"/>
          </p:cNvSpPr>
          <p:nvPr/>
        </p:nvSpPr>
        <p:spPr bwMode="auto">
          <a:xfrm>
            <a:off x="1662622" y="1412720"/>
            <a:ext cx="8857230" cy="5973046"/>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600" b="0" i="0" u="none" strike="noStrike" kern="1200" cap="none" spc="0" normalizeH="0" baseline="0" noProof="0" dirty="0">
                <a:ln>
                  <a:noFill/>
                </a:ln>
                <a:solidFill>
                  <a:prstClr val="black"/>
                </a:solidFill>
                <a:effectLst/>
                <a:uLnTx/>
                <a:uFillTx/>
                <a:latin typeface="Arial" charset="0"/>
                <a:ea typeface="+mn-ea"/>
                <a:cs typeface="+mn-cs"/>
              </a:rPr>
              <a:t> </a:t>
            </a:r>
            <a:r>
              <a:rPr kumimoji="0" lang="pl-PL" sz="2500" b="0" i="0" u="none" strike="noStrike" kern="1200" cap="none" spc="0" normalizeH="0" baseline="0" noProof="0" dirty="0">
                <a:ln>
                  <a:noFill/>
                </a:ln>
                <a:solidFill>
                  <a:prstClr val="black"/>
                </a:solidFill>
                <a:effectLst/>
                <a:uLnTx/>
                <a:uFillTx/>
                <a:latin typeface="Arial" charset="0"/>
                <a:ea typeface="+mn-ea"/>
                <a:cs typeface="+mn-cs"/>
              </a:rPr>
              <a:t>Z punktu widzenia działalności kontrolnej Państwowej Inspekcji Pracy istotne znaczenie może mieć regulacja określona w art. 9 ust. 19, zgodnie z którą </a:t>
            </a:r>
            <a:r>
              <a:rPr kumimoji="0" lang="pl-PL" sz="2500" b="1" i="0" u="none" strike="noStrike" kern="1200" cap="none" spc="0" normalizeH="0" baseline="0" noProof="0" dirty="0">
                <a:ln>
                  <a:noFill/>
                </a:ln>
                <a:solidFill>
                  <a:prstClr val="black"/>
                </a:solidFill>
                <a:effectLst/>
                <a:uLnTx/>
                <a:uFillTx/>
                <a:latin typeface="Arial" charset="0"/>
                <a:ea typeface="+mn-ea"/>
                <a:cs typeface="+mn-cs"/>
              </a:rPr>
              <a:t>za legalną uważa się pracę wykonywaną przez cudzoziemca </a:t>
            </a:r>
            <a:br>
              <a:rPr kumimoji="0" lang="pl-PL" sz="2500" b="1" i="0" u="none" strike="noStrike" kern="1200" cap="none" spc="0" normalizeH="0" baseline="0" noProof="0" dirty="0">
                <a:ln>
                  <a:noFill/>
                </a:ln>
                <a:solidFill>
                  <a:prstClr val="black"/>
                </a:solidFill>
                <a:effectLst/>
                <a:uLnTx/>
                <a:uFillTx/>
                <a:latin typeface="Arial" charset="0"/>
                <a:ea typeface="+mn-ea"/>
                <a:cs typeface="+mn-cs"/>
              </a:rPr>
            </a:br>
            <a: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 okresie od dnia doręczenia decyzji o udzieleniu </a:t>
            </a:r>
            <a:b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br>
            <a: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mu zezwolenia na pobyt czasowy i pracę </a:t>
            </a:r>
            <a:b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br>
            <a: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 szczególnym trybie do dnia złożenia oświadczenia podmiotu powierzającego wykonywanie pracy</a:t>
            </a:r>
            <a:r>
              <a:rPr kumimoji="0" lang="pl-PL" sz="2500" b="1" i="0" u="none" strike="noStrike" kern="1200" cap="none" spc="0" normalizeH="0" baseline="0" noProof="0" dirty="0">
                <a:ln>
                  <a:noFill/>
                </a:ln>
                <a:solidFill>
                  <a:prstClr val="black"/>
                </a:solidFill>
                <a:effectLst/>
                <a:uLnTx/>
                <a:uFillTx/>
                <a:latin typeface="Arial" charset="0"/>
                <a:ea typeface="+mn-ea"/>
                <a:cs typeface="+mn-cs"/>
              </a:rPr>
              <a:t>, </a:t>
            </a:r>
            <a:br>
              <a:rPr kumimoji="0" lang="pl-PL" sz="2500" b="1" i="0" u="none" strike="noStrike" kern="1200" cap="none" spc="0" normalizeH="0" baseline="0" noProof="0" dirty="0">
                <a:ln>
                  <a:noFill/>
                </a:ln>
                <a:solidFill>
                  <a:prstClr val="black"/>
                </a:solidFill>
                <a:effectLst/>
                <a:uLnTx/>
                <a:uFillTx/>
                <a:latin typeface="Arial" charset="0"/>
                <a:ea typeface="+mn-ea"/>
                <a:cs typeface="+mn-cs"/>
              </a:rPr>
            </a:br>
            <a:r>
              <a:rPr kumimoji="0" lang="pl-PL" sz="2500" b="1" i="0" u="none" strike="noStrike" kern="1200" cap="none" spc="0" normalizeH="0" baseline="0" noProof="0" dirty="0">
                <a:ln>
                  <a:noFill/>
                </a:ln>
                <a:solidFill>
                  <a:prstClr val="black"/>
                </a:solidFill>
                <a:effectLst/>
                <a:uLnTx/>
                <a:uFillTx/>
                <a:latin typeface="Arial" charset="0"/>
                <a:ea typeface="+mn-ea"/>
                <a:cs typeface="+mn-cs"/>
              </a:rPr>
              <a:t>jeżeli praca ta będzie wykonywana </a:t>
            </a:r>
            <a: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na rzecz podmiotu</a:t>
            </a:r>
            <a:r>
              <a:rPr kumimoji="0" lang="pl-PL" sz="2500" b="1" i="0" u="none" strike="noStrike" kern="1200" cap="none" spc="0" normalizeH="0" baseline="0" noProof="0" dirty="0">
                <a:ln>
                  <a:noFill/>
                </a:ln>
                <a:solidFill>
                  <a:prstClr val="black"/>
                </a:solidFill>
                <a:effectLst/>
                <a:uLnTx/>
                <a:uFillTx/>
                <a:latin typeface="Arial" charset="0"/>
                <a:ea typeface="+mn-ea"/>
                <a:cs typeface="+mn-cs"/>
              </a:rPr>
              <a:t>, który to oświadczenie złoży, oraz </a:t>
            </a:r>
            <a:r>
              <a:rPr kumimoji="0" lang="pl-PL" sz="25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na warunkach</a:t>
            </a:r>
            <a:r>
              <a:rPr kumimoji="0" lang="pl-PL" sz="2500" b="1" i="0" u="none" strike="noStrike" kern="1200" cap="none" spc="0" normalizeH="0" baseline="0" noProof="0" dirty="0">
                <a:ln>
                  <a:noFill/>
                </a:ln>
                <a:solidFill>
                  <a:prstClr val="black"/>
                </a:solidFill>
                <a:effectLst/>
                <a:uLnTx/>
                <a:uFillTx/>
                <a:latin typeface="Arial" charset="0"/>
                <a:ea typeface="+mn-ea"/>
                <a:cs typeface="+mn-cs"/>
              </a:rPr>
              <a:t>, </a:t>
            </a:r>
            <a:br>
              <a:rPr kumimoji="0" lang="pl-PL" sz="2500" b="1" i="0" u="none" strike="noStrike" kern="1200" cap="none" spc="0" normalizeH="0" baseline="0" noProof="0" dirty="0">
                <a:ln>
                  <a:noFill/>
                </a:ln>
                <a:solidFill>
                  <a:prstClr val="black"/>
                </a:solidFill>
                <a:effectLst/>
                <a:uLnTx/>
                <a:uFillTx/>
                <a:latin typeface="Arial" charset="0"/>
                <a:ea typeface="+mn-ea"/>
                <a:cs typeface="+mn-cs"/>
              </a:rPr>
            </a:br>
            <a:r>
              <a:rPr kumimoji="0" lang="pl-PL" sz="2500" b="1" i="0" u="none" strike="noStrike" kern="1200" cap="none" spc="0" normalizeH="0" baseline="0" noProof="0" dirty="0">
                <a:ln>
                  <a:noFill/>
                </a:ln>
                <a:solidFill>
                  <a:prstClr val="black"/>
                </a:solidFill>
                <a:effectLst/>
                <a:uLnTx/>
                <a:uFillTx/>
                <a:latin typeface="Arial" charset="0"/>
                <a:ea typeface="+mn-ea"/>
                <a:cs typeface="+mn-cs"/>
              </a:rPr>
              <a:t>które zostaną w nim określone.</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49715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85</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Cofnięcie zezwolenia </a:t>
            </a:r>
            <a:r>
              <a:rPr kumimoji="0" lang="pl-PL" sz="3000" b="1" i="0" u="none" strike="noStrike" kern="1200" cap="none" spc="0" normalizeH="0" baseline="0" noProof="0" dirty="0">
                <a:ln>
                  <a:noFill/>
                </a:ln>
                <a:solidFill>
                  <a:prstClr val="black"/>
                </a:solidFill>
                <a:effectLst/>
                <a:uLnTx/>
                <a:uFillTx/>
                <a:latin typeface="Arial" charset="0"/>
                <a:ea typeface="+mn-ea"/>
                <a:cs typeface="+mn-cs"/>
              </a:rPr>
              <a:t>na pobyt czasowy i pracę</a:t>
            </a:r>
          </a:p>
        </p:txBody>
      </p:sp>
      <p:sp>
        <p:nvSpPr>
          <p:cNvPr id="4100" name="Rectangle 3"/>
          <p:cNvSpPr>
            <a:spLocks noChangeArrowheads="1"/>
          </p:cNvSpPr>
          <p:nvPr/>
        </p:nvSpPr>
        <p:spPr bwMode="auto">
          <a:xfrm>
            <a:off x="1662622" y="1124681"/>
            <a:ext cx="8857230" cy="6804043"/>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2200" b="0" i="0" u="none" strike="noStrike" kern="1200" cap="none" spc="0" normalizeH="0" baseline="0" noProof="0" dirty="0">
                <a:ln>
                  <a:noFill/>
                </a:ln>
                <a:solidFill>
                  <a:prstClr val="black"/>
                </a:solidFill>
                <a:effectLst/>
                <a:uLnTx/>
                <a:uFillTx/>
                <a:latin typeface="Arial" charset="0"/>
                <a:ea typeface="+mn-ea"/>
                <a:cs typeface="+mn-cs"/>
              </a:rPr>
              <a:t>W art. 10 ust. 1 wprowadza się </a:t>
            </a:r>
            <a:r>
              <a:rPr kumimoji="0" lang="pl-PL" sz="22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dodatkowe podstawy cofnięcia </a:t>
            </a:r>
            <a:r>
              <a:rPr kumimoji="0" lang="pl-PL" sz="2200" b="1" i="0" u="none" strike="noStrike" kern="1200" cap="none" spc="0" normalizeH="0" baseline="0" noProof="0" dirty="0">
                <a:ln>
                  <a:noFill/>
                </a:ln>
                <a:solidFill>
                  <a:prstClr val="black"/>
                </a:solidFill>
                <a:effectLst/>
                <a:uLnTx/>
                <a:uFillTx/>
                <a:latin typeface="Arial" charset="0"/>
                <a:ea typeface="+mn-ea"/>
                <a:cs typeface="+mn-cs"/>
              </a:rPr>
              <a:t>zezwolenia na pobyt czasowy i pracę udzielonego </a:t>
            </a:r>
            <a:br>
              <a:rPr kumimoji="0" lang="pl-PL" sz="2200" b="1" i="0" u="none" strike="noStrike" kern="1200" cap="none" spc="0" normalizeH="0" baseline="0" noProof="0" dirty="0">
                <a:ln>
                  <a:noFill/>
                </a:ln>
                <a:solidFill>
                  <a:prstClr val="black"/>
                </a:solidFill>
                <a:effectLst/>
                <a:uLnTx/>
                <a:uFillTx/>
                <a:latin typeface="Arial" charset="0"/>
                <a:ea typeface="+mn-ea"/>
                <a:cs typeface="+mn-cs"/>
              </a:rPr>
            </a:br>
            <a:r>
              <a:rPr kumimoji="0" lang="pl-PL" sz="2200" b="1" i="0" u="none" strike="noStrike" kern="1200" cap="none" spc="0" normalizeH="0" baseline="0" noProof="0" dirty="0">
                <a:ln>
                  <a:noFill/>
                </a:ln>
                <a:solidFill>
                  <a:prstClr val="black"/>
                </a:solidFill>
                <a:effectLst/>
                <a:uLnTx/>
                <a:uFillTx/>
                <a:latin typeface="Arial" charset="0"/>
                <a:ea typeface="+mn-ea"/>
                <a:cs typeface="+mn-cs"/>
              </a:rPr>
              <a:t>w szczególnym trybie</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 (poza przypadkiem określonym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w art. 101 pkt 1 ustawy o cudzoziemcach). Na mocy nowych przepisów wspomniane zezwolenie będzie podlegać cofnięciu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m.in. również w przypadku, gdy:</a:t>
            </a:r>
          </a:p>
          <a:p>
            <a:pPr marL="342900" marR="0" lvl="0" indent="-342900" algn="l" defTabSz="914400" rtl="0" eaLnBrk="1" fontAlgn="base" latinLnBrk="0" hangingPunct="1">
              <a:lnSpc>
                <a:spcPct val="100000"/>
              </a:lnSpc>
              <a:spcBef>
                <a:spcPct val="0"/>
              </a:spcBef>
              <a:spcAft>
                <a:spcPts val="1200"/>
              </a:spcAft>
              <a:buClrTx/>
              <a:buSzTx/>
              <a:buFont typeface="+mj-lt"/>
              <a:buAutoNum type="arabicParenR"/>
              <a:tabLst/>
              <a:defRPr/>
            </a:pPr>
            <a:r>
              <a:rPr kumimoji="0" lang="pl-PL" sz="2200" b="1" i="0" u="none" strike="noStrike" kern="1200" cap="none" spc="0" normalizeH="0" baseline="0" noProof="0" dirty="0">
                <a:ln>
                  <a:noFill/>
                </a:ln>
                <a:solidFill>
                  <a:prstClr val="black"/>
                </a:solidFill>
                <a:effectLst/>
                <a:uLnTx/>
                <a:uFillTx/>
                <a:latin typeface="Arial" charset="0"/>
                <a:ea typeface="+mn-ea"/>
                <a:cs typeface="+mn-cs"/>
              </a:rPr>
              <a:t>nie będzie spełniony co najmniej jeden z warunków</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 określonych w art. 9 ust. 1 pkt 1 lub 2 (tzn. wynagrodzenie cudzoziemca nie niższe niż minimalne wynagrodzenie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za pracę oraz wykonywanie pracy w ramach stosunku pracy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lub na podstawie umowy zlecenia), lub</a:t>
            </a:r>
          </a:p>
          <a:p>
            <a:pPr marL="342900" marR="0" lvl="0" indent="-342900" algn="l" defTabSz="914400" rtl="0" eaLnBrk="1" fontAlgn="base" latinLnBrk="0" hangingPunct="1">
              <a:lnSpc>
                <a:spcPct val="100000"/>
              </a:lnSpc>
              <a:spcBef>
                <a:spcPct val="0"/>
              </a:spcBef>
              <a:spcAft>
                <a:spcPct val="0"/>
              </a:spcAft>
              <a:buClrTx/>
              <a:buSzTx/>
              <a:buFont typeface="+mj-lt"/>
              <a:buAutoNum type="arabicParenR"/>
              <a:tabLst/>
              <a:defRPr/>
            </a:pPr>
            <a:r>
              <a:rPr kumimoji="0" lang="pl-PL" sz="2200" b="0" i="0" u="none" strike="noStrike" kern="1200" cap="none" spc="0" normalizeH="0" baseline="0" noProof="0" dirty="0">
                <a:ln>
                  <a:noFill/>
                </a:ln>
                <a:solidFill>
                  <a:prstClr val="black"/>
                </a:solidFill>
                <a:effectLst/>
                <a:uLnTx/>
                <a:uFillTx/>
                <a:latin typeface="Arial" charset="0"/>
                <a:ea typeface="+mn-ea"/>
                <a:cs typeface="+mn-cs"/>
              </a:rPr>
              <a:t>cudzoziemiec </a:t>
            </a:r>
            <a:r>
              <a:rPr kumimoji="0" lang="pl-PL" sz="2200" b="1" i="0" u="none" strike="noStrike" kern="1200" cap="none" spc="0" normalizeH="0" baseline="0" noProof="0" dirty="0">
                <a:ln>
                  <a:noFill/>
                </a:ln>
                <a:solidFill>
                  <a:prstClr val="black"/>
                </a:solidFill>
                <a:effectLst/>
                <a:uLnTx/>
                <a:uFillTx/>
                <a:latin typeface="Arial" charset="0"/>
                <a:ea typeface="+mn-ea"/>
                <a:cs typeface="+mn-cs"/>
              </a:rPr>
              <a:t>nie będzie wykonywał pracy na warunkach, </a:t>
            </a:r>
            <a:br>
              <a:rPr kumimoji="0" lang="pl-PL" sz="2200" b="1" i="0" u="none" strike="noStrike" kern="1200" cap="none" spc="0" normalizeH="0" baseline="0" noProof="0" dirty="0">
                <a:ln>
                  <a:noFill/>
                </a:ln>
                <a:solidFill>
                  <a:prstClr val="black"/>
                </a:solidFill>
                <a:effectLst/>
                <a:uLnTx/>
                <a:uFillTx/>
                <a:latin typeface="Arial" charset="0"/>
                <a:ea typeface="+mn-ea"/>
                <a:cs typeface="+mn-cs"/>
              </a:rPr>
            </a:br>
            <a:r>
              <a:rPr kumimoji="0" lang="pl-PL" sz="2200" b="1" i="0" u="none" strike="noStrike" kern="1200" cap="none" spc="0" normalizeH="0" baseline="0" noProof="0" dirty="0">
                <a:ln>
                  <a:noFill/>
                </a:ln>
                <a:solidFill>
                  <a:prstClr val="black"/>
                </a:solidFill>
                <a:effectLst/>
                <a:uLnTx/>
                <a:uFillTx/>
                <a:latin typeface="Arial" charset="0"/>
                <a:ea typeface="+mn-ea"/>
                <a:cs typeface="+mn-cs"/>
              </a:rPr>
              <a:t>jakie zostały ujawnione w rejestrze spraw dotyczących zezwoleń na pobyt czasowy</a:t>
            </a:r>
            <a:r>
              <a:rPr kumimoji="0" lang="pl-PL" sz="2200" b="0" i="0" u="none" strike="noStrike" kern="1200" cap="none" spc="0" normalizeH="0" baseline="0" noProof="0" dirty="0">
                <a:ln>
                  <a:noFill/>
                </a:ln>
                <a:solidFill>
                  <a:prstClr val="black"/>
                </a:solidFill>
                <a:effectLst/>
                <a:uLnTx/>
                <a:uFillTx/>
                <a:latin typeface="Arial" charset="0"/>
                <a:ea typeface="+mn-ea"/>
                <a:cs typeface="+mn-cs"/>
              </a:rPr>
              <a:t> (art. 428 ust. 1 pkt 2 lit. d ustawy </a:t>
            </a:r>
            <a:br>
              <a:rPr kumimoji="0" lang="pl-PL" sz="2200" b="0" i="0" u="none" strike="noStrike" kern="1200" cap="none" spc="0" normalizeH="0" baseline="0" noProof="0" dirty="0">
                <a:ln>
                  <a:noFill/>
                </a:ln>
                <a:solidFill>
                  <a:prstClr val="black"/>
                </a:solidFill>
                <a:effectLst/>
                <a:uLnTx/>
                <a:uFillTx/>
                <a:latin typeface="Arial" charset="0"/>
                <a:ea typeface="+mn-ea"/>
                <a:cs typeface="+mn-cs"/>
              </a:rPr>
            </a:br>
            <a:r>
              <a:rPr kumimoji="0" lang="pl-PL" sz="2200" b="0" i="0" u="none" strike="noStrike" kern="1200" cap="none" spc="0" normalizeH="0" baseline="0" noProof="0" dirty="0">
                <a:ln>
                  <a:noFill/>
                </a:ln>
                <a:solidFill>
                  <a:prstClr val="black"/>
                </a:solidFill>
                <a:effectLst/>
                <a:uLnTx/>
                <a:uFillTx/>
                <a:latin typeface="Arial" charset="0"/>
                <a:ea typeface="+mn-ea"/>
                <a:cs typeface="+mn-cs"/>
              </a:rPr>
              <a:t>o cudzoziemcach).</a:t>
            </a: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841229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86</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Wojewoda jako organ kontrolny</a:t>
            </a:r>
            <a:endParaRPr kumimoji="0" lang="pl-PL" sz="3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00" name="Rectangle 3"/>
          <p:cNvSpPr>
            <a:spLocks noChangeArrowheads="1"/>
          </p:cNvSpPr>
          <p:nvPr/>
        </p:nvSpPr>
        <p:spPr bwMode="auto">
          <a:xfrm>
            <a:off x="1662622" y="1124680"/>
            <a:ext cx="8857230" cy="7050264"/>
          </a:xfrm>
          <a:prstGeom prst="rect">
            <a:avLst/>
          </a:prstGeom>
          <a:noFill/>
          <a:ln w="9525">
            <a:noFill/>
            <a:round/>
            <a:headEnd/>
            <a:tailEnd/>
          </a:ln>
        </p:spPr>
        <p:txBody>
          <a:bodyPr wrap="square" lIns="90000" tIns="46800" rIns="90000" bIns="46800">
            <a:spAutoFit/>
          </a:bodyPr>
          <a:lstStyle/>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1950" b="0" i="0" u="none" strike="noStrike" kern="1200" cap="none" spc="0" normalizeH="0" baseline="0" noProof="0" dirty="0">
                <a:ln>
                  <a:noFill/>
                </a:ln>
                <a:solidFill>
                  <a:prstClr val="black"/>
                </a:solidFill>
                <a:effectLst/>
                <a:uLnTx/>
                <a:uFillTx/>
                <a:latin typeface="Arial" charset="0"/>
                <a:ea typeface="+mn-ea"/>
                <a:cs typeface="+mn-cs"/>
              </a:rPr>
              <a:t>Mając na uwadze to, że zezwolenie na pobyt czasowy i pracę jest udzielane w trybie szczególnym, służącym usuwaniu zaległości w załatwianiu spraw, uznano, że potrzebne jest również </a:t>
            </a:r>
            <a:r>
              <a:rPr kumimoji="0" lang="pl-PL" sz="1950" b="1" i="0" u="none" strike="noStrike" kern="1200" cap="none" spc="0" normalizeH="0" baseline="0" noProof="0" dirty="0">
                <a:ln>
                  <a:noFill/>
                </a:ln>
                <a:solidFill>
                  <a:prstClr val="black"/>
                </a:solidFill>
                <a:effectLst/>
                <a:uLnTx/>
                <a:uFillTx/>
                <a:latin typeface="Arial" charset="0"/>
                <a:ea typeface="+mn-ea"/>
                <a:cs typeface="+mn-cs"/>
              </a:rPr>
              <a:t>wzmocnienie elementu kontrolnego</a:t>
            </a:r>
            <a:r>
              <a:rPr kumimoji="0" lang="pl-PL" sz="1950" b="0" i="0" u="none" strike="noStrike" kern="1200" cap="none" spc="0" normalizeH="0" baseline="0" noProof="0" dirty="0">
                <a:ln>
                  <a:noFill/>
                </a:ln>
                <a:solidFill>
                  <a:prstClr val="black"/>
                </a:solidFill>
                <a:effectLst/>
                <a:uLnTx/>
                <a:uFillTx/>
                <a:latin typeface="Arial" charset="0"/>
                <a:ea typeface="+mn-ea"/>
                <a:cs typeface="+mn-cs"/>
              </a:rPr>
              <a:t>, jaki tej całościowej regulacji towarzyszy. </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r>
              <a:rPr kumimoji="0" lang="pl-PL" sz="1950" b="0" i="0" u="none" strike="noStrike" kern="1200" cap="none" spc="0" normalizeH="0" baseline="0" noProof="0" dirty="0">
                <a:ln>
                  <a:noFill/>
                </a:ln>
                <a:solidFill>
                  <a:prstClr val="black"/>
                </a:solidFill>
                <a:effectLst/>
                <a:uLnTx/>
                <a:uFillTx/>
                <a:latin typeface="Arial" charset="0"/>
                <a:ea typeface="+mn-ea"/>
                <a:cs typeface="+mn-cs"/>
              </a:rPr>
              <a:t>W art. 11 przewidziano </a:t>
            </a:r>
            <a:r>
              <a:rPr kumimoji="0" lang="pl-PL" sz="1950" b="1" i="0" u="none" strike="noStrike" kern="1200" cap="none" spc="0" normalizeH="0" baseline="0" noProof="0" dirty="0">
                <a:ln>
                  <a:noFill/>
                </a:ln>
                <a:solidFill>
                  <a:prstClr val="black"/>
                </a:solidFill>
                <a:effectLst/>
                <a:uLnTx/>
                <a:uFillTx/>
                <a:latin typeface="Arial" charset="0"/>
                <a:ea typeface="+mn-ea"/>
                <a:cs typeface="+mn-cs"/>
              </a:rPr>
              <a:t>szczególny tryb prowadzenia kontroli</a:t>
            </a:r>
            <a:r>
              <a:rPr kumimoji="0" lang="pl-PL" sz="1950" b="0" i="0" u="none" strike="noStrike" kern="1200" cap="none" spc="0" normalizeH="0" baseline="0" noProof="0" dirty="0">
                <a:ln>
                  <a:noFill/>
                </a:ln>
                <a:solidFill>
                  <a:prstClr val="black"/>
                </a:solidFill>
                <a:effectLst/>
                <a:uLnTx/>
                <a:uFillTx/>
                <a:latin typeface="Arial" charset="0"/>
                <a:ea typeface="+mn-ea"/>
                <a:cs typeface="+mn-cs"/>
              </a:rPr>
              <a:t> sposobu korzystania przez cudzoziemca z udzielonego w specjalnej procedurze zezwolenia na pobyt czasowy i pracę – </a:t>
            </a:r>
            <a:r>
              <a:rPr kumimoji="0" lang="pl-PL" sz="195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 zakresie okoliczności stanowiących podstawę do jego cofnięcia. </a:t>
            </a:r>
            <a:r>
              <a:rPr kumimoji="0" lang="pl-PL" sz="1950" b="0" i="0" u="none" strike="noStrike" kern="1200" cap="none" spc="0" normalizeH="0" baseline="0" noProof="0" dirty="0">
                <a:ln>
                  <a:noFill/>
                </a:ln>
                <a:solidFill>
                  <a:prstClr val="black"/>
                </a:solidFill>
                <a:effectLst/>
                <a:uLnTx/>
                <a:uFillTx/>
                <a:latin typeface="Arial" charset="0"/>
                <a:ea typeface="+mn-ea"/>
                <a:cs typeface="+mn-cs"/>
              </a:rPr>
              <a:t>Kontrolę taką może </a:t>
            </a:r>
            <a:br>
              <a:rPr kumimoji="0" lang="pl-PL" sz="1950" b="0" i="0" u="none" strike="noStrike" kern="1200" cap="none" spc="0" normalizeH="0" baseline="0" noProof="0" dirty="0">
                <a:ln>
                  <a:noFill/>
                </a:ln>
                <a:solidFill>
                  <a:prstClr val="black"/>
                </a:solidFill>
                <a:effectLst/>
                <a:uLnTx/>
                <a:uFillTx/>
                <a:latin typeface="Arial" charset="0"/>
                <a:ea typeface="+mn-ea"/>
                <a:cs typeface="+mn-cs"/>
              </a:rPr>
            </a:br>
            <a:r>
              <a:rPr kumimoji="0" lang="pl-PL" sz="1950" b="0" i="0" u="none" strike="noStrike" kern="1200" cap="none" spc="0" normalizeH="0" baseline="0" noProof="0" dirty="0">
                <a:ln>
                  <a:noFill/>
                </a:ln>
                <a:solidFill>
                  <a:prstClr val="black"/>
                </a:solidFill>
                <a:effectLst/>
                <a:uLnTx/>
                <a:uFillTx/>
                <a:latin typeface="Arial" charset="0"/>
                <a:ea typeface="+mn-ea"/>
                <a:cs typeface="+mn-cs"/>
              </a:rPr>
              <a:t>prowadzić </a:t>
            </a:r>
            <a:r>
              <a:rPr kumimoji="0" lang="pl-PL" sz="1950" b="1" i="0" u="none" strike="noStrike" kern="1200" cap="none" spc="0" normalizeH="0" baseline="0" noProof="0" dirty="0">
                <a:ln>
                  <a:noFill/>
                </a:ln>
                <a:solidFill>
                  <a:prstClr val="black"/>
                </a:solidFill>
                <a:effectLst/>
                <a:uLnTx/>
                <a:uFillTx/>
                <a:latin typeface="Arial" charset="0"/>
                <a:ea typeface="+mn-ea"/>
                <a:cs typeface="+mn-cs"/>
              </a:rPr>
              <a:t>wojewoda</a:t>
            </a:r>
            <a:r>
              <a:rPr kumimoji="0" lang="pl-PL" sz="1950" b="0" i="0" u="none" strike="noStrike" kern="1200" cap="none" spc="0" normalizeH="0" baseline="0" noProof="0" dirty="0">
                <a:ln>
                  <a:noFill/>
                </a:ln>
                <a:solidFill>
                  <a:prstClr val="black"/>
                </a:solidFill>
                <a:effectLst/>
                <a:uLnTx/>
                <a:uFillTx/>
                <a:latin typeface="Arial" charset="0"/>
                <a:ea typeface="+mn-ea"/>
                <a:cs typeface="+mn-cs"/>
              </a:rPr>
              <a:t>, który orzekał w sprawie udzielenia tego zezwolenia. </a:t>
            </a:r>
            <a:br>
              <a:rPr kumimoji="0" lang="pl-PL" sz="1950" b="0" i="0" u="none" strike="noStrike" kern="1200" cap="none" spc="0" normalizeH="0" baseline="0" noProof="0" dirty="0">
                <a:ln>
                  <a:noFill/>
                </a:ln>
                <a:solidFill>
                  <a:prstClr val="black"/>
                </a:solidFill>
                <a:effectLst/>
                <a:uLnTx/>
                <a:uFillTx/>
                <a:latin typeface="Arial" charset="0"/>
                <a:ea typeface="+mn-ea"/>
                <a:cs typeface="+mn-cs"/>
              </a:rPr>
            </a:br>
            <a:r>
              <a:rPr kumimoji="0" lang="pl-PL" sz="1950" b="0" i="0" u="none" strike="noStrike" kern="1200" cap="none" spc="0" normalizeH="0" baseline="0" noProof="0" dirty="0">
                <a:ln>
                  <a:noFill/>
                </a:ln>
                <a:solidFill>
                  <a:prstClr val="black"/>
                </a:solidFill>
                <a:effectLst/>
                <a:uLnTx/>
                <a:uFillTx/>
                <a:latin typeface="Arial" charset="0"/>
                <a:ea typeface="+mn-ea"/>
                <a:cs typeface="+mn-cs"/>
              </a:rPr>
              <a:t>Jeżeli natomiast zezwolenia udzielił </a:t>
            </a:r>
            <a:r>
              <a:rPr kumimoji="0" lang="pl-PL" sz="1950" b="1" i="0" u="none" strike="noStrike" kern="1200" cap="none" spc="0" normalizeH="0" baseline="0" noProof="0" dirty="0">
                <a:ln>
                  <a:noFill/>
                </a:ln>
                <a:solidFill>
                  <a:prstClr val="black"/>
                </a:solidFill>
                <a:effectLst/>
                <a:uLnTx/>
                <a:uFillTx/>
                <a:latin typeface="Arial" charset="0"/>
                <a:ea typeface="+mn-ea"/>
                <a:cs typeface="+mn-cs"/>
              </a:rPr>
              <a:t>Szef Urzędu do Spraw Cudzoziemców</a:t>
            </a:r>
            <a:r>
              <a:rPr kumimoji="0" lang="pl-PL" sz="1950" b="0" i="0" u="none" strike="noStrike" kern="1200" cap="none" spc="0" normalizeH="0" baseline="0" noProof="0" dirty="0">
                <a:ln>
                  <a:noFill/>
                </a:ln>
                <a:solidFill>
                  <a:prstClr val="black"/>
                </a:solidFill>
                <a:effectLst/>
                <a:uLnTx/>
                <a:uFillTx/>
                <a:latin typeface="Arial" charset="0"/>
                <a:ea typeface="+mn-ea"/>
                <a:cs typeface="+mn-cs"/>
              </a:rPr>
              <a:t> jako organ odwoławczy, kontrolę może przeprowadzić także ten organ. Kontrolę będzie się przeprowadzać w siedzibie urzędu wojewódzkiego lub Urzędu do Spraw Cudzoziemców, w terminie wyznaczonym cudzoziemcowi w wezwaniu doręczanym pod ostatnim znanym organowi adresem pobytu cudzoziemca. </a:t>
            </a:r>
            <a:r>
              <a:rPr kumimoji="0" lang="pl-PL" sz="1950" b="1" i="0" u="none" strike="noStrike" kern="1200" cap="none" spc="0" normalizeH="0" baseline="0" noProof="0" dirty="0">
                <a:ln>
                  <a:noFill/>
                </a:ln>
                <a:solidFill>
                  <a:prstClr val="black"/>
                </a:solidFill>
                <a:effectLst/>
                <a:uLnTx/>
                <a:uFillTx/>
                <a:latin typeface="Arial" charset="0"/>
                <a:ea typeface="+mn-ea"/>
                <a:cs typeface="+mn-cs"/>
              </a:rPr>
              <a:t>Cudzoziemiec poddany kontroli obowiązany będzie stawić się osobiście</a:t>
            </a:r>
            <a:r>
              <a:rPr kumimoji="0" lang="pl-PL" sz="1950" b="0" i="0" u="none" strike="noStrike" kern="1200" cap="none" spc="0" normalizeH="0" baseline="0" noProof="0" dirty="0">
                <a:ln>
                  <a:noFill/>
                </a:ln>
                <a:solidFill>
                  <a:prstClr val="black"/>
                </a:solidFill>
                <a:effectLst/>
                <a:uLnTx/>
                <a:uFillTx/>
                <a:latin typeface="Arial" charset="0"/>
                <a:ea typeface="+mn-ea"/>
                <a:cs typeface="+mn-cs"/>
              </a:rPr>
              <a:t> w czasie i miejscu wskazanym w wezwaniu oraz </a:t>
            </a:r>
            <a:r>
              <a:rPr kumimoji="0" lang="pl-PL" sz="195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okazać dokumenty potwierdzające:</a:t>
            </a: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92668440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90DED901-74C3-4E39-9E84-646020BDDAAE}" type="slidenum">
              <a:rPr kumimoji="0" lang="pl-PL" sz="1800" b="0" i="0" u="none" strike="noStrike" kern="1200" cap="none" spc="0" normalizeH="0" baseline="0" noProof="0">
                <a:ln>
                  <a:noFill/>
                </a:ln>
                <a:solidFill>
                  <a:srgbClr val="1F497D"/>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87</a:t>
            </a:fld>
            <a:endParaRPr kumimoji="0" lang="pl-PL" sz="1800" b="0" i="0" u="none" strike="noStrike" kern="1200" cap="none" spc="0" normalizeH="0" baseline="0" noProof="0" dirty="0">
              <a:ln>
                <a:noFill/>
              </a:ln>
              <a:solidFill>
                <a:srgbClr val="1F497D"/>
              </a:solidFill>
              <a:effectLst/>
              <a:uLnTx/>
              <a:uFillTx/>
              <a:latin typeface="Arial" charset="0"/>
              <a:ea typeface="+mn-ea"/>
              <a:cs typeface="+mn-cs"/>
            </a:endParaRPr>
          </a:p>
        </p:txBody>
      </p:sp>
      <p:sp>
        <p:nvSpPr>
          <p:cNvPr id="4099" name="Rectangle 10"/>
          <p:cNvSpPr>
            <a:spLocks noChangeArrowheads="1"/>
          </p:cNvSpPr>
          <p:nvPr/>
        </p:nvSpPr>
        <p:spPr bwMode="auto">
          <a:xfrm>
            <a:off x="1524001" y="44450"/>
            <a:ext cx="9136063" cy="936210"/>
          </a:xfrm>
          <a:prstGeom prst="rect">
            <a:avLst/>
          </a:prstGeom>
          <a:noFill/>
          <a:ln w="9525">
            <a:noFill/>
            <a:round/>
            <a:headEnd/>
            <a:tailEnd/>
          </a:ln>
        </p:spPr>
        <p:txBody>
          <a:bodyPr lIns="0" tIns="0" rIns="0" bIns="0" anchor="ctr"/>
          <a:lstStyle/>
          <a:p>
            <a:pPr marL="0" marR="0" lvl="0" indent="0" algn="ctr" defTabSz="914400" rtl="0" eaLnBrk="0" fontAlgn="base" latinLnBrk="0" hangingPunct="0">
              <a:lnSpc>
                <a:spcPct val="100000"/>
              </a:lnSpc>
              <a:spcBef>
                <a:spcPct val="0"/>
              </a:spcBef>
              <a:spcAft>
                <a:spcPct val="0"/>
              </a:spcAft>
              <a:buClr>
                <a:srgbClr val="FF7E1D"/>
              </a:buClr>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pl-PL" sz="30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Wojewoda jako organ kontrolny cd.</a:t>
            </a:r>
            <a:endParaRPr kumimoji="0" lang="pl-PL" sz="30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4100" name="Rectangle 3"/>
          <p:cNvSpPr>
            <a:spLocks noChangeArrowheads="1"/>
          </p:cNvSpPr>
          <p:nvPr/>
        </p:nvSpPr>
        <p:spPr bwMode="auto">
          <a:xfrm>
            <a:off x="1662622" y="1412720"/>
            <a:ext cx="8857230" cy="5973046"/>
          </a:xfrm>
          <a:prstGeom prst="rect">
            <a:avLst/>
          </a:prstGeom>
          <a:noFill/>
          <a:ln w="9525">
            <a:noFill/>
            <a:round/>
            <a:headEnd/>
            <a:tailEnd/>
          </a:ln>
        </p:spPr>
        <p:txBody>
          <a:bodyPr wrap="square" lIns="90000" tIns="46800" rIns="90000" bIns="46800">
            <a:spAutoFit/>
          </a:bodyPr>
          <a:lstStyle/>
          <a:p>
            <a:pPr marL="342900" marR="0" lvl="0" indent="-342900" algn="l" defTabSz="914400" rtl="0" eaLnBrk="1" fontAlgn="base" latinLnBrk="0" hangingPunct="1">
              <a:lnSpc>
                <a:spcPct val="100000"/>
              </a:lnSpc>
              <a:spcBef>
                <a:spcPct val="0"/>
              </a:spcBef>
              <a:spcAft>
                <a:spcPts val="1200"/>
              </a:spcAft>
              <a:buClrTx/>
              <a:buSzTx/>
              <a:buFont typeface="+mj-lt"/>
              <a:buAutoNum type="arabicParenR"/>
              <a:tabLst/>
              <a:defRPr/>
            </a:pPr>
            <a:r>
              <a:rPr kumimoji="0" lang="pl-PL" sz="23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spełnianie warunków dotyczących wykonywania pracy</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 </a:t>
            </a:r>
            <a:br>
              <a:rPr kumimoji="0" lang="pl-PL" sz="2300" b="0" i="0" u="none" strike="noStrike" kern="1200" cap="none" spc="0" normalizeH="0" baseline="0" noProof="0" dirty="0">
                <a:ln>
                  <a:noFill/>
                </a:ln>
                <a:solidFill>
                  <a:prstClr val="black"/>
                </a:solidFill>
                <a:effectLst/>
                <a:uLnTx/>
                <a:uFillTx/>
                <a:latin typeface="Arial" charset="0"/>
                <a:ea typeface="+mn-ea"/>
                <a:cs typeface="+mn-cs"/>
              </a:rPr>
            </a:br>
            <a:r>
              <a:rPr kumimoji="0" lang="pl-PL" sz="2300" b="0" i="0" u="none" strike="noStrike" kern="1200" cap="none" spc="0" normalizeH="0" baseline="0" noProof="0" dirty="0">
                <a:ln>
                  <a:noFill/>
                </a:ln>
                <a:solidFill>
                  <a:prstClr val="black"/>
                </a:solidFill>
                <a:effectLst/>
                <a:uLnTx/>
                <a:uFillTx/>
                <a:latin typeface="Arial" charset="0"/>
                <a:ea typeface="+mn-ea"/>
                <a:cs typeface="+mn-cs"/>
              </a:rPr>
              <a:t>o których mowa w art. 9 ust. 1;</a:t>
            </a:r>
          </a:p>
          <a:p>
            <a:pPr marL="342900" marR="0" lvl="0" indent="-342900" algn="l" defTabSz="914400" rtl="0" eaLnBrk="1" fontAlgn="base" latinLnBrk="0" hangingPunct="1">
              <a:lnSpc>
                <a:spcPct val="100000"/>
              </a:lnSpc>
              <a:spcBef>
                <a:spcPct val="0"/>
              </a:spcBef>
              <a:spcAft>
                <a:spcPts val="1200"/>
              </a:spcAft>
              <a:buClrTx/>
              <a:buSzTx/>
              <a:buFont typeface="+mj-lt"/>
              <a:buAutoNum type="arabicParenR"/>
              <a:tabLst/>
              <a:defRPr/>
            </a:pPr>
            <a:r>
              <a:rPr kumimoji="0" lang="pl-PL" sz="2300" b="1" i="0" u="none" strike="noStrike" kern="1200" cap="none" spc="0" normalizeH="0" baseline="0" noProof="0" dirty="0">
                <a:ln>
                  <a:noFill/>
                </a:ln>
                <a:solidFill>
                  <a:prstClr val="black"/>
                </a:solidFill>
                <a:effectLst/>
                <a:highlight>
                  <a:srgbClr val="FFFF00"/>
                </a:highlight>
                <a:uLnTx/>
                <a:uFillTx/>
                <a:latin typeface="Arial" charset="0"/>
                <a:ea typeface="+mn-ea"/>
                <a:cs typeface="+mn-cs"/>
              </a:rPr>
              <a:t>posiadanie ubezpieczenia zdrowotnego </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w rozumieniu przepisów ustawy z dnia 27 kwietnia 2004 r. o świadczeniach opieki zdrowotnej finansowych ze środków publicznych lub </a:t>
            </a:r>
            <a:r>
              <a:rPr kumimoji="0" lang="pl-PL" sz="2300" b="1" i="0" u="none" strike="noStrike" kern="1200" cap="none" spc="0" normalizeH="0" baseline="0" noProof="0" dirty="0">
                <a:ln>
                  <a:noFill/>
                </a:ln>
                <a:solidFill>
                  <a:prstClr val="black"/>
                </a:solidFill>
                <a:effectLst/>
                <a:uLnTx/>
                <a:uFillTx/>
                <a:latin typeface="Arial" charset="0"/>
                <a:ea typeface="+mn-ea"/>
                <a:cs typeface="+mn-cs"/>
              </a:rPr>
              <a:t>potwierdzenia pokrycia przez ubezpieczyciela kosztów leczenia na terytorium RP.</a:t>
            </a: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pl-PL" sz="2300" b="1" i="0" u="none" strike="noStrike" kern="1200" cap="none" spc="0" normalizeH="0" baseline="0" noProof="0" dirty="0">
                <a:ln>
                  <a:noFill/>
                </a:ln>
                <a:solidFill>
                  <a:prstClr val="black"/>
                </a:solidFill>
                <a:effectLst/>
                <a:uLnTx/>
                <a:uFillTx/>
                <a:latin typeface="Arial" charset="0"/>
                <a:ea typeface="+mn-ea"/>
                <a:cs typeface="+mn-cs"/>
              </a:rPr>
              <a:t>Dwukrotne nieusprawiedliwione niestawiennictwo </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cudzoziemca w urzędzie wojewódzkim lub w Urzędzie do Spraw Cudzoziemców będzie równoznaczne z uznaniem, że </a:t>
            </a:r>
            <a:r>
              <a:rPr kumimoji="0" lang="pl-PL" sz="2300" b="1" i="0" u="none" strike="noStrike" kern="1200" cap="none" spc="0" normalizeH="0" baseline="0" noProof="0" dirty="0">
                <a:ln>
                  <a:noFill/>
                </a:ln>
                <a:solidFill>
                  <a:prstClr val="black"/>
                </a:solidFill>
                <a:effectLst/>
                <a:uLnTx/>
                <a:uFillTx/>
                <a:latin typeface="Arial" charset="0"/>
                <a:ea typeface="+mn-ea"/>
                <a:cs typeface="+mn-cs"/>
              </a:rPr>
              <a:t>ustał cel pobytu</a:t>
            </a:r>
            <a:r>
              <a:rPr kumimoji="0" lang="pl-PL" sz="2300" b="0" i="0" u="none" strike="noStrike" kern="1200" cap="none" spc="0" normalizeH="0" baseline="0" noProof="0" dirty="0">
                <a:ln>
                  <a:noFill/>
                </a:ln>
                <a:solidFill>
                  <a:prstClr val="black"/>
                </a:solidFill>
                <a:effectLst/>
                <a:uLnTx/>
                <a:uFillTx/>
                <a:latin typeface="Arial" charset="0"/>
                <a:ea typeface="+mn-ea"/>
                <a:cs typeface="+mn-cs"/>
              </a:rPr>
              <a:t>, który był powodem udzielenia zezwolenia na pobyt czasowy i pracę. </a:t>
            </a: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2400" b="1"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ts val="120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Arial" charset="0"/>
              <a:ea typeface="+mn-ea"/>
              <a:cs typeface="+mn-cs"/>
            </a:endParaRPr>
          </a:p>
          <a:p>
            <a:pPr marL="285750" marR="0" lvl="0" indent="-285750" algn="l" defTabSz="914400" rtl="0" eaLnBrk="1" fontAlgn="base" latinLnBrk="0" hangingPunct="1">
              <a:lnSpc>
                <a:spcPct val="100000"/>
              </a:lnSpc>
              <a:spcBef>
                <a:spcPct val="0"/>
              </a:spcBef>
              <a:spcAft>
                <a:spcPts val="1200"/>
              </a:spcAft>
              <a:buClrTx/>
              <a:buSzTx/>
              <a:buFont typeface="Wingdings" panose="05000000000000000000" pitchFamily="2" charset="2"/>
              <a:buChar char="q"/>
              <a:tabLst/>
              <a:defRPr/>
            </a:pPr>
            <a:endParaRPr kumimoji="0" lang="pl-PL" sz="2400" b="1" i="0" u="none" strike="noStrike" kern="1200" cap="none" spc="0" normalizeH="0" baseline="0" noProof="0" dirty="0">
              <a:ln>
                <a:noFill/>
              </a:ln>
              <a:solidFill>
                <a:srgbClr val="336699"/>
              </a:solidFill>
              <a:effectLst/>
              <a:uLnTx/>
              <a:uFillTx/>
              <a:latin typeface="Arial" charset="0"/>
              <a:ea typeface="+mn-ea"/>
              <a:cs typeface="+mn-cs"/>
            </a:endParaRPr>
          </a:p>
        </p:txBody>
      </p:sp>
      <p:sp>
        <p:nvSpPr>
          <p:cNvPr id="4101" name="Rectangle 6"/>
          <p:cNvSpPr>
            <a:spLocks noChangeArrowheads="1"/>
          </p:cNvSpPr>
          <p:nvPr/>
        </p:nvSpPr>
        <p:spPr bwMode="auto">
          <a:xfrm>
            <a:off x="1981201" y="3500438"/>
            <a:ext cx="8220075" cy="1441450"/>
          </a:xfrm>
          <a:prstGeom prst="rect">
            <a:avLst/>
          </a:prstGeom>
          <a:noFill/>
          <a:ln w="9525">
            <a:noFill/>
            <a:round/>
            <a:headEnd/>
            <a:tailEnd/>
          </a:ln>
        </p:spPr>
        <p:txBody>
          <a:bodyPr lIns="0" tIns="0" rIns="0" bIns="0"/>
          <a:lstStyle/>
          <a:p>
            <a:pPr marL="333375" marR="0" lvl="0" indent="-333375" algn="l" defTabSz="914400" rtl="0" eaLnBrk="0" fontAlgn="base" latinLnBrk="0" hangingPunct="0">
              <a:lnSpc>
                <a:spcPct val="104000"/>
              </a:lnSpc>
              <a:spcBef>
                <a:spcPts val="600"/>
              </a:spcBef>
              <a:spcAft>
                <a:spcPct val="0"/>
              </a:spcAft>
              <a:buClr>
                <a:srgbClr val="000000"/>
              </a:buClr>
              <a:buSzPct val="56000"/>
              <a:buFontTx/>
              <a:buNone/>
              <a:tabLst/>
              <a:defRPr/>
            </a:pPr>
            <a:endParaRPr kumimoji="0" lang="pl-PL" sz="24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2175763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043" y="143183"/>
            <a:ext cx="11887200" cy="1325563"/>
          </a:xfrm>
        </p:spPr>
        <p:txBody>
          <a:bodyPr>
            <a:normAutofit/>
          </a:bodyPr>
          <a:lstStyle/>
          <a:p>
            <a:pPr algn="ctr"/>
            <a:r>
              <a:rPr lang="pl-PL" sz="3200" b="1" dirty="0">
                <a:latin typeface="Arial" panose="020B0604020202020204" pitchFamily="34" charset="0"/>
                <a:cs typeface="Arial" panose="020B0604020202020204" pitchFamily="34" charset="0"/>
              </a:rPr>
              <a:t>Zezwolenia na pobyt czasowy i pracę udzielane </a:t>
            </a:r>
            <a:br>
              <a:rPr lang="pl-PL" sz="3200" b="1" dirty="0">
                <a:latin typeface="Arial" panose="020B0604020202020204" pitchFamily="34" charset="0"/>
                <a:cs typeface="Arial" panose="020B0604020202020204" pitchFamily="34" charset="0"/>
              </a:rPr>
            </a:br>
            <a:r>
              <a:rPr lang="pl-PL" sz="3200" b="1" dirty="0">
                <a:highlight>
                  <a:srgbClr val="FFFF00"/>
                </a:highlight>
                <a:latin typeface="Arial" panose="020B0604020202020204" pitchFamily="34" charset="0"/>
                <a:cs typeface="Arial" panose="020B0604020202020204" pitchFamily="34" charset="0"/>
              </a:rPr>
              <a:t>obywatelom Ukrainy po 24 lutego 2022 r. – stanowiska </a:t>
            </a:r>
            <a:r>
              <a:rPr lang="pl-PL" sz="3200" b="1" dirty="0" err="1">
                <a:highlight>
                  <a:srgbClr val="FFFF00"/>
                </a:highlight>
                <a:latin typeface="Arial" panose="020B0604020202020204" pitchFamily="34" charset="0"/>
                <a:cs typeface="Arial" panose="020B0604020202020204" pitchFamily="34" charset="0"/>
              </a:rPr>
              <a:t>UdSC</a:t>
            </a:r>
            <a:endParaRPr lang="pl-PL" sz="3200" b="1" dirty="0">
              <a:highlight>
                <a:srgbClr val="FFFF00"/>
              </a:highlight>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42043" y="1468746"/>
            <a:ext cx="11809812" cy="4351338"/>
          </a:xfrm>
        </p:spPr>
        <p:txBody>
          <a:bodyPr>
            <a:noAutofit/>
          </a:bodyPr>
          <a:lstStyle/>
          <a:p>
            <a:pPr>
              <a:lnSpc>
                <a:spcPct val="114000"/>
              </a:lnSpc>
              <a:buFont typeface="Wingdings" panose="05000000000000000000" pitchFamily="2" charset="2"/>
              <a:buChar char="q"/>
            </a:pPr>
            <a:r>
              <a:rPr lang="pl-PL" sz="2000" dirty="0">
                <a:latin typeface="Arial" panose="020B0604020202020204" pitchFamily="34" charset="0"/>
                <a:ea typeface="Times New Roman" panose="02020603050405020304" pitchFamily="18" charset="0"/>
                <a:cs typeface="Arial" panose="020B0604020202020204" pitchFamily="34" charset="0"/>
              </a:rPr>
              <a:t>Zgodnie z </a:t>
            </a:r>
            <a:r>
              <a:rPr lang="pl-PL" sz="2000" i="1" dirty="0">
                <a:latin typeface="Arial" panose="020B0604020202020204" pitchFamily="34" charset="0"/>
                <a:ea typeface="Times New Roman" panose="02020603050405020304" pitchFamily="18" charset="0"/>
                <a:cs typeface="Arial" panose="020B0604020202020204" pitchFamily="34" charset="0"/>
              </a:rPr>
              <a:t>art. 118 ust. 1 ustawy o cudzoziemcach, </a:t>
            </a:r>
            <a:r>
              <a:rPr lang="pl-PL" sz="2000" b="1" dirty="0">
                <a:latin typeface="Arial" panose="020B0604020202020204" pitchFamily="34" charset="0"/>
                <a:ea typeface="Times New Roman" panose="02020603050405020304" pitchFamily="18" charset="0"/>
                <a:cs typeface="Arial" panose="020B0604020202020204" pitchFamily="34" charset="0"/>
              </a:rPr>
              <a:t>co do zasady, w decyzji o udzieleniu cudzoziemcowi zezwolenia na pobyt czasowy i pracę, poza okresem ważności tego zezwolenia, wskazuje się:</a:t>
            </a:r>
            <a:r>
              <a:rPr lang="pl-PL" sz="2000" dirty="0">
                <a:latin typeface="Arial" panose="020B0604020202020204" pitchFamily="34" charset="0"/>
                <a:ea typeface="Times New Roman" panose="02020603050405020304" pitchFamily="18" charset="0"/>
                <a:cs typeface="Arial" panose="020B0604020202020204" pitchFamily="34" charset="0"/>
              </a:rPr>
              <a:t> rodzaj umowy, na podstawie której cudzoziemiec ma wykonywać </a:t>
            </a:r>
            <a:br>
              <a:rPr lang="pl-PL" sz="2000" dirty="0">
                <a:latin typeface="Arial" panose="020B0604020202020204" pitchFamily="34" charset="0"/>
                <a:ea typeface="Times New Roman" panose="02020603050405020304" pitchFamily="18" charset="0"/>
                <a:cs typeface="Arial" panose="020B0604020202020204" pitchFamily="34" charset="0"/>
              </a:rPr>
            </a:br>
            <a:r>
              <a:rPr lang="pl-PL" sz="2000" dirty="0">
                <a:latin typeface="Arial" panose="020B0604020202020204" pitchFamily="34" charset="0"/>
                <a:ea typeface="Times New Roman" panose="02020603050405020304" pitchFamily="18" charset="0"/>
                <a:cs typeface="Arial" panose="020B0604020202020204" pitchFamily="34" charset="0"/>
              </a:rPr>
              <a:t>pracę, stanowisko, na jakim cudzoziemiec ma wykonywać pracę, najniższe wynagrodzenie, </a:t>
            </a:r>
            <a:br>
              <a:rPr lang="pl-PL" sz="2000" dirty="0">
                <a:latin typeface="Arial" panose="020B0604020202020204" pitchFamily="34" charset="0"/>
                <a:ea typeface="Times New Roman" panose="02020603050405020304" pitchFamily="18" charset="0"/>
                <a:cs typeface="Arial" panose="020B0604020202020204" pitchFamily="34" charset="0"/>
              </a:rPr>
            </a:br>
            <a:r>
              <a:rPr lang="pl-PL" sz="2000" dirty="0">
                <a:latin typeface="Arial" panose="020B0604020202020204" pitchFamily="34" charset="0"/>
                <a:ea typeface="Times New Roman" panose="02020603050405020304" pitchFamily="18" charset="0"/>
                <a:cs typeface="Arial" panose="020B0604020202020204" pitchFamily="34" charset="0"/>
              </a:rPr>
              <a:t>które ma otrzymywać cudzoziemiec</a:t>
            </a:r>
            <a:r>
              <a:rPr lang="pl-PL" sz="2000" b="1" dirty="0">
                <a:latin typeface="Arial" panose="020B0604020202020204" pitchFamily="34" charset="0"/>
                <a:ea typeface="Times New Roman" panose="02020603050405020304" pitchFamily="18" charset="0"/>
                <a:cs typeface="Arial" panose="020B0604020202020204" pitchFamily="34" charset="0"/>
              </a:rPr>
              <a:t> </a:t>
            </a:r>
            <a:r>
              <a:rPr lang="pl-PL" sz="2000" dirty="0">
                <a:latin typeface="Arial" panose="020B0604020202020204" pitchFamily="34" charset="0"/>
                <a:ea typeface="Times New Roman" panose="02020603050405020304" pitchFamily="18" charset="0"/>
                <a:cs typeface="Arial" panose="020B0604020202020204" pitchFamily="34" charset="0"/>
              </a:rPr>
              <a:t>na danym stanowisku, wymiar czasu pracy, podmiot powierzający wykonywanie pracy, a w przypadku gdy cudzoziemiec będzie pracownikiem tymczasowym - także pracodawcę użytkownika.</a:t>
            </a:r>
            <a:endParaRPr lang="pl-PL"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4000"/>
              </a:lnSpc>
              <a:buFont typeface="Wingdings" panose="05000000000000000000" pitchFamily="2" charset="2"/>
              <a:buChar char="q"/>
              <a:tabLst>
                <a:tab pos="457200" algn="l"/>
              </a:tabLst>
            </a:pPr>
            <a:r>
              <a:rPr lang="pl-PL" sz="2000" b="1" dirty="0">
                <a:latin typeface="Arial" panose="020B0604020202020204" pitchFamily="34" charset="0"/>
                <a:ea typeface="Times New Roman" panose="02020603050405020304" pitchFamily="18" charset="0"/>
                <a:cs typeface="Arial" panose="020B0604020202020204" pitchFamily="34" charset="0"/>
              </a:rPr>
              <a:t>Wyjątkiem od tej reguły </a:t>
            </a:r>
            <a:r>
              <a:rPr lang="pl-PL" sz="2000" dirty="0">
                <a:latin typeface="Arial" panose="020B0604020202020204" pitchFamily="34" charset="0"/>
                <a:ea typeface="Times New Roman" panose="02020603050405020304" pitchFamily="18" charset="0"/>
                <a:cs typeface="Arial" panose="020B0604020202020204" pitchFamily="34" charset="0"/>
              </a:rPr>
              <a:t>jest sytuacja, gdy cudzoziemiec spełnia warunki </a:t>
            </a:r>
            <a:r>
              <a:rPr lang="pl-PL" sz="2000" b="1" dirty="0">
                <a:latin typeface="Arial" panose="020B0604020202020204" pitchFamily="34" charset="0"/>
                <a:ea typeface="Times New Roman" panose="02020603050405020304" pitchFamily="18" charset="0"/>
                <a:cs typeface="Arial" panose="020B0604020202020204" pitchFamily="34" charset="0"/>
              </a:rPr>
              <a:t>zwolnienia z obowiązku posiadania zezwolenia na pracę.</a:t>
            </a:r>
            <a:r>
              <a:rPr lang="pl-PL" sz="2000" dirty="0">
                <a:latin typeface="Arial" panose="020B0604020202020204" pitchFamily="34" charset="0"/>
                <a:ea typeface="Times New Roman" panose="02020603050405020304" pitchFamily="18" charset="0"/>
                <a:cs typeface="Arial" panose="020B0604020202020204" pitchFamily="34" charset="0"/>
              </a:rPr>
              <a:t> W takim przypadku w treści decyzji o udzieleniu zezwolenia </a:t>
            </a:r>
            <a:br>
              <a:rPr lang="pl-PL" sz="2000" dirty="0">
                <a:latin typeface="Arial" panose="020B0604020202020204" pitchFamily="34" charset="0"/>
                <a:ea typeface="Times New Roman" panose="02020603050405020304" pitchFamily="18" charset="0"/>
                <a:cs typeface="Arial" panose="020B0604020202020204" pitchFamily="34" charset="0"/>
              </a:rPr>
            </a:br>
            <a:r>
              <a:rPr lang="pl-PL" sz="2000" dirty="0">
                <a:latin typeface="Arial" panose="020B0604020202020204" pitchFamily="34" charset="0"/>
                <a:ea typeface="Times New Roman" panose="02020603050405020304" pitchFamily="18" charset="0"/>
                <a:cs typeface="Arial" panose="020B0604020202020204" pitchFamily="34" charset="0"/>
              </a:rPr>
              <a:t>na pobyt czasowy i pracę </a:t>
            </a:r>
            <a:r>
              <a:rPr lang="pl-PL" sz="2000" b="1" dirty="0">
                <a:latin typeface="Arial" panose="020B0604020202020204" pitchFamily="34" charset="0"/>
                <a:ea typeface="Times New Roman" panose="02020603050405020304" pitchFamily="18" charset="0"/>
                <a:cs typeface="Arial" panose="020B0604020202020204" pitchFamily="34" charset="0"/>
              </a:rPr>
              <a:t>nie wskazuje się ww. warunków, </a:t>
            </a:r>
            <a:r>
              <a:rPr lang="pl-PL" sz="2000" dirty="0">
                <a:latin typeface="Arial" panose="020B0604020202020204" pitchFamily="34" charset="0"/>
                <a:ea typeface="Times New Roman" panose="02020603050405020304" pitchFamily="18" charset="0"/>
                <a:cs typeface="Arial" panose="020B0604020202020204" pitchFamily="34" charset="0"/>
              </a:rPr>
              <a:t>zgodnie z którymi cudzoziemiec powinien świadczyć pracę, </a:t>
            </a:r>
            <a:r>
              <a:rPr lang="pl-PL" sz="2000" b="1" dirty="0">
                <a:latin typeface="Arial" panose="020B0604020202020204" pitchFamily="34" charset="0"/>
                <a:ea typeface="Times New Roman" panose="02020603050405020304" pitchFamily="18" charset="0"/>
                <a:cs typeface="Arial" panose="020B0604020202020204" pitchFamily="34" charset="0"/>
              </a:rPr>
              <a:t>natomiast zamieszcza się informację, </a:t>
            </a:r>
            <a:r>
              <a:rPr lang="pl-PL" sz="2000" dirty="0">
                <a:latin typeface="Arial" panose="020B0604020202020204" pitchFamily="34" charset="0"/>
                <a:ea typeface="Times New Roman" panose="02020603050405020304" pitchFamily="18" charset="0"/>
                <a:cs typeface="Arial" panose="020B0604020202020204" pitchFamily="34" charset="0"/>
              </a:rPr>
              <a:t>że cudzoziemiec jest uprawniony do wykonywania pracy na warunkach określonych w przepisie będącym podstawą zwolnienia </a:t>
            </a:r>
            <a:br>
              <a:rPr lang="pl-PL" sz="2000" dirty="0">
                <a:latin typeface="Arial" panose="020B0604020202020204" pitchFamily="34" charset="0"/>
                <a:ea typeface="Times New Roman" panose="02020603050405020304" pitchFamily="18" charset="0"/>
                <a:cs typeface="Arial" panose="020B0604020202020204" pitchFamily="34" charset="0"/>
              </a:rPr>
            </a:br>
            <a:r>
              <a:rPr lang="pl-PL" sz="2000" dirty="0">
                <a:latin typeface="Arial" panose="020B0604020202020204" pitchFamily="34" charset="0"/>
                <a:ea typeface="Times New Roman" panose="02020603050405020304" pitchFamily="18" charset="0"/>
                <a:cs typeface="Arial" panose="020B0604020202020204" pitchFamily="34" charset="0"/>
              </a:rPr>
              <a:t>z obowiązku posiadania zezwolenia na pracę </a:t>
            </a:r>
          </a:p>
          <a:p>
            <a:pPr marL="0" indent="0">
              <a:lnSpc>
                <a:spcPct val="114000"/>
              </a:lnSpc>
              <a:buNone/>
              <a:tabLst>
                <a:tab pos="457200" algn="l"/>
              </a:tabLst>
            </a:pPr>
            <a:r>
              <a:rPr lang="pl-PL" sz="2000" dirty="0">
                <a:latin typeface="Arial" panose="020B0604020202020204" pitchFamily="34" charset="0"/>
                <a:ea typeface="Times New Roman" panose="02020603050405020304" pitchFamily="18" charset="0"/>
                <a:cs typeface="Arial" panose="020B0604020202020204" pitchFamily="34" charset="0"/>
              </a:rPr>
              <a:t>(art. 118 ust. 3 i 4 ustawy o cudzoziemcach)</a:t>
            </a:r>
            <a:endParaRPr lang="pl-PL"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91241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043" y="143183"/>
            <a:ext cx="11887200" cy="1325563"/>
          </a:xfrm>
        </p:spPr>
        <p:txBody>
          <a:bodyPr>
            <a:normAutofit/>
          </a:bodyPr>
          <a:lstStyle/>
          <a:p>
            <a:pPr algn="ctr"/>
            <a:r>
              <a:rPr lang="pl-PL" sz="3200" b="1" dirty="0">
                <a:latin typeface="Arial" panose="020B0604020202020204" pitchFamily="34" charset="0"/>
                <a:cs typeface="Arial" panose="020B0604020202020204" pitchFamily="34" charset="0"/>
              </a:rPr>
              <a:t>Zezwolenia na pobyt czasowy i pracę udzielane </a:t>
            </a:r>
            <a:br>
              <a:rPr lang="pl-PL" sz="3200" b="1" dirty="0">
                <a:latin typeface="Arial" panose="020B0604020202020204" pitchFamily="34" charset="0"/>
                <a:cs typeface="Arial" panose="020B0604020202020204" pitchFamily="34" charset="0"/>
              </a:rPr>
            </a:br>
            <a:r>
              <a:rPr lang="pl-PL" sz="3200" b="1" dirty="0">
                <a:highlight>
                  <a:srgbClr val="FFFF00"/>
                </a:highlight>
                <a:latin typeface="Arial" panose="020B0604020202020204" pitchFamily="34" charset="0"/>
                <a:cs typeface="Arial" panose="020B0604020202020204" pitchFamily="34" charset="0"/>
              </a:rPr>
              <a:t>obywatelom Ukrainy po 24 lutego 2022 r. – stanowiska </a:t>
            </a:r>
            <a:r>
              <a:rPr lang="pl-PL" sz="3200" b="1" dirty="0" err="1">
                <a:highlight>
                  <a:srgbClr val="FFFF00"/>
                </a:highlight>
                <a:latin typeface="Arial" panose="020B0604020202020204" pitchFamily="34" charset="0"/>
                <a:cs typeface="Arial" panose="020B0604020202020204" pitchFamily="34" charset="0"/>
              </a:rPr>
              <a:t>UdSC</a:t>
            </a:r>
            <a:endParaRPr lang="pl-PL" sz="3200" b="1" dirty="0">
              <a:highlight>
                <a:srgbClr val="FFFF00"/>
              </a:highlight>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42043" y="1357910"/>
            <a:ext cx="11907914" cy="4351338"/>
          </a:xfrm>
        </p:spPr>
        <p:txBody>
          <a:bodyPr>
            <a:noAutofit/>
          </a:bodyPr>
          <a:lstStyle/>
          <a:p>
            <a:pPr>
              <a:lnSpc>
                <a:spcPct val="114000"/>
              </a:lnSpc>
              <a:buFont typeface="Wingdings" panose="05000000000000000000" pitchFamily="2" charset="2"/>
              <a:buChar char="q"/>
              <a:tabLst>
                <a:tab pos="457200" algn="l"/>
              </a:tabLst>
            </a:pPr>
            <a:r>
              <a:rPr lang="pl-PL" sz="2000" dirty="0">
                <a:latin typeface="Arial" panose="020B0604020202020204" pitchFamily="34" charset="0"/>
                <a:ea typeface="Times New Roman" panose="02020603050405020304" pitchFamily="18" charset="0"/>
                <a:cs typeface="Arial" panose="020B0604020202020204" pitchFamily="34" charset="0"/>
              </a:rPr>
              <a:t>Powyższy wyjątek dotyczy m.in. obywateli Ukrainy, którzy uzyskali dostęp do rynku pracy </a:t>
            </a:r>
            <a:br>
              <a:rPr lang="pl-PL" sz="2000" dirty="0">
                <a:latin typeface="Arial" panose="020B0604020202020204" pitchFamily="34" charset="0"/>
                <a:ea typeface="Times New Roman" panose="02020603050405020304" pitchFamily="18" charset="0"/>
                <a:cs typeface="Arial" panose="020B0604020202020204" pitchFamily="34" charset="0"/>
              </a:rPr>
            </a:br>
            <a:r>
              <a:rPr lang="pl-PL" sz="2000" dirty="0">
                <a:latin typeface="Arial" panose="020B0604020202020204" pitchFamily="34" charset="0"/>
                <a:ea typeface="Times New Roman" panose="02020603050405020304" pitchFamily="18" charset="0"/>
                <a:cs typeface="Arial" panose="020B0604020202020204" pitchFamily="34" charset="0"/>
              </a:rPr>
              <a:t>na podstawie art. 22 ust. 1 pkt 2 </a:t>
            </a:r>
            <a:r>
              <a:rPr lang="pl-P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ustawy o pomocy. Dla tej grupy cudzoziemców wydawane są zatem zezwolenia na pobyt czasowy i pracę bez wskazania podmiotu powierzającego wykonywanie pracy oraz warunków na jakich ta praca będzie świadczona, zaś </a:t>
            </a:r>
            <a: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legalizacja ich pracy następuje poprzez złożenie przez podmiot powierzający pracę cudzoziemcowi  powiadomienia </a:t>
            </a:r>
            <a:b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pl-P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o podjęciu pracy przez cudzoziemca we właściwym powiatowym urzędzie pracy w określonym terminie – 14 dni od dnia rozpoczęcia pracy przez cudzoziemca.</a:t>
            </a:r>
            <a:endParaRPr lang="pl-PL" sz="2000" dirty="0">
              <a:latin typeface="Arial" panose="020B0604020202020204" pitchFamily="34" charset="0"/>
              <a:ea typeface="Times New Roman" panose="02020603050405020304" pitchFamily="18" charset="0"/>
              <a:cs typeface="Times New Roman" panose="02020603050405020304" pitchFamily="18" charset="0"/>
            </a:endParaRPr>
          </a:p>
          <a:p>
            <a:pPr>
              <a:lnSpc>
                <a:spcPct val="114000"/>
              </a:lnSpc>
              <a:spcBef>
                <a:spcPts val="600"/>
              </a:spcBef>
              <a:buFont typeface="Wingdings" panose="05000000000000000000" pitchFamily="2" charset="2"/>
              <a:buChar char="q"/>
            </a:pPr>
            <a: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Obowiązek powiadomienia, </a:t>
            </a:r>
            <a:r>
              <a:rPr lang="pl-P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o którym mowa w art. </a:t>
            </a:r>
            <a:r>
              <a:rPr lang="pl-PL" sz="2000" dirty="0">
                <a:latin typeface="Arial" panose="020B0604020202020204" pitchFamily="34" charset="0"/>
                <a:ea typeface="Times New Roman" panose="02020603050405020304" pitchFamily="18" charset="0"/>
                <a:cs typeface="Arial" panose="020B0604020202020204" pitchFamily="34" charset="0"/>
              </a:rPr>
              <a:t>22 ust. 1 pkt 2 </a:t>
            </a:r>
            <a:r>
              <a:rPr lang="pl-P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ustawy o pomocy dotyczy także sytuacji, gdy obywatel Ukrainy posiadający zezwolenie na pobyt czasowy i pracę z wskazanym w tym dokumencie podmiotem powierzającym mu pracę oraz warunkami zatrudnienia, </a:t>
            </a:r>
            <a: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podejmuje pracę </a:t>
            </a:r>
            <a:b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u pracodawcy innego niż dotychczasowy lub zmienia warunki pracy,</a:t>
            </a:r>
            <a:r>
              <a:rPr lang="pl-PL"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np. będzie świadczył pracę na innym niż dotychczas stanowisku. </a:t>
            </a:r>
          </a:p>
          <a:p>
            <a:pPr>
              <a:lnSpc>
                <a:spcPct val="114000"/>
              </a:lnSpc>
              <a:spcBef>
                <a:spcPts val="600"/>
              </a:spcBef>
              <a:buFont typeface="Wingdings" panose="05000000000000000000" pitchFamily="2" charset="2"/>
              <a:buChar char="q"/>
            </a:pPr>
            <a: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W świetle obecnie obowiązujących przepisów ten cudzoziemiec ma prawo podjęcia pracy </a:t>
            </a:r>
            <a:b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pl-PL"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u dowolnego pracodawcy i na dowolnych warunkach, pod warunkiem złożenia powiadomienia od powiatowego urzędu pracy, bez obowiązku zmiany zezwolenia na pobyt czasowy i pracy.</a:t>
            </a:r>
            <a:endParaRPr lang="pl-PL" sz="2000" b="1" dirty="0">
              <a:latin typeface="Arial" panose="020B0604020202020204" pitchFamily="34" charset="0"/>
              <a:ea typeface="Times New Roman" panose="02020603050405020304" pitchFamily="18" charset="0"/>
              <a:cs typeface="Times New Roman" panose="02020603050405020304" pitchFamily="18" charset="0"/>
            </a:endParaRPr>
          </a:p>
          <a:p>
            <a:pPr>
              <a:lnSpc>
                <a:spcPct val="114000"/>
              </a:lnSpc>
              <a:buFont typeface="Wingdings" panose="05000000000000000000" pitchFamily="2" charset="2"/>
              <a:buChar char="q"/>
            </a:pPr>
            <a:endParaRPr lang="pl-PL"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406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E8A5D89-8983-4DFC-8167-17334BE27927}"/>
              </a:ext>
            </a:extLst>
          </p:cNvPr>
          <p:cNvSpPr>
            <a:spLocks noGrp="1"/>
          </p:cNvSpPr>
          <p:nvPr>
            <p:ph idx="1"/>
          </p:nvPr>
        </p:nvSpPr>
        <p:spPr>
          <a:xfrm>
            <a:off x="838200" y="523783"/>
            <a:ext cx="10515600" cy="5653180"/>
          </a:xfrm>
        </p:spPr>
        <p:txBody>
          <a:bodyPr>
            <a:normAutofit fontScale="85000" lnSpcReduction="20000"/>
          </a:bodyPr>
          <a:lstStyle/>
          <a:p>
            <a:pPr marL="0" indent="0">
              <a:buNone/>
            </a:pPr>
            <a:r>
              <a:rPr lang="pl-PL" b="1" dirty="0"/>
              <a:t>Art.  120.  [Nielegalna praca cudzoziemca]</a:t>
            </a:r>
            <a:endParaRPr lang="pl-PL" dirty="0"/>
          </a:p>
          <a:p>
            <a:pPr marL="0" indent="0">
              <a:buNone/>
            </a:pPr>
            <a:r>
              <a:rPr lang="pl-PL" dirty="0"/>
              <a:t>1. Kto powierza cudzoziemcowi nielegalne wykonywanie pracy podlega karze grzywny od 1000 zł do 30 000 zł.</a:t>
            </a:r>
          </a:p>
          <a:p>
            <a:pPr marL="0" indent="0">
              <a:buNone/>
            </a:pPr>
            <a:r>
              <a:rPr lang="pl-PL" dirty="0"/>
              <a:t>2. Cudzoziemiec, który nielegalnie wykonuje pracę, podlega karze grzywny.</a:t>
            </a:r>
          </a:p>
          <a:p>
            <a:pPr marL="0" indent="0">
              <a:buNone/>
            </a:pPr>
            <a:r>
              <a:rPr lang="pl-PL" dirty="0"/>
              <a:t>3. Kto za pomocą wprowadzenia cudzoziemca w błąd, wyzyskania błędu, wykorzystania zależności służbowej lub niezdolności do należytego pojmowania przedsiębranego działania doprowadza cudzoziemca do nielegalnego wykonywania pracy, podlega karze grzywny od 3000 zł do 30 000 zł.</a:t>
            </a:r>
          </a:p>
          <a:p>
            <a:pPr marL="0" indent="0">
              <a:buNone/>
            </a:pPr>
            <a:r>
              <a:rPr lang="pl-PL" dirty="0"/>
              <a:t>4. Kto żąda od cudzoziemca korzyści majątkowej w zamian za podjęcie działań zmierzających do uzyskania zezwolenia na pracę lub innego dokumentu uprawniającego do wykonywania pracy, podlega karze grzywny od 3000 zł do 30 000 zł.</a:t>
            </a:r>
          </a:p>
          <a:p>
            <a:pPr marL="0" indent="0">
              <a:buNone/>
            </a:pPr>
            <a:r>
              <a:rPr lang="pl-PL" dirty="0"/>
              <a:t>5. Kto za pomocą wprowadzenia w błąd, wyzyskania błędu lub niezdolności do należytego pojmowania przedsiębranego działania doprowadza inną osobę do powierzenia cudzoziemcowi nielegalnego wykonywania pracy, podlega karze grzywny od 3000 zł do 30 000 zł.</a:t>
            </a:r>
          </a:p>
          <a:p>
            <a:pPr marL="0" indent="0">
              <a:buNone/>
            </a:pPr>
            <a:r>
              <a:rPr lang="pl-PL" dirty="0"/>
              <a:t> </a:t>
            </a:r>
          </a:p>
          <a:p>
            <a:endParaRPr lang="pl-PL" dirty="0"/>
          </a:p>
        </p:txBody>
      </p:sp>
    </p:spTree>
    <p:extLst>
      <p:ext uri="{BB962C8B-B14F-4D97-AF65-F5344CB8AC3E}">
        <p14:creationId xmlns:p14="http://schemas.microsoft.com/office/powerpoint/2010/main" val="8891682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043" y="143183"/>
            <a:ext cx="11887200" cy="1325563"/>
          </a:xfrm>
        </p:spPr>
        <p:txBody>
          <a:bodyPr>
            <a:normAutofit/>
          </a:bodyPr>
          <a:lstStyle/>
          <a:p>
            <a:pPr algn="ctr"/>
            <a:r>
              <a:rPr lang="pl-PL" sz="3200" b="1" dirty="0">
                <a:latin typeface="Arial" panose="020B0604020202020204" pitchFamily="34" charset="0"/>
                <a:cs typeface="Arial" panose="020B0604020202020204" pitchFamily="34" charset="0"/>
              </a:rPr>
              <a:t>Zezwolenia na pobyt czasowy i pracę udzielane </a:t>
            </a:r>
            <a:br>
              <a:rPr lang="pl-PL" sz="3200" b="1" dirty="0">
                <a:latin typeface="Arial" panose="020B0604020202020204" pitchFamily="34" charset="0"/>
                <a:cs typeface="Arial" panose="020B0604020202020204" pitchFamily="34" charset="0"/>
              </a:rPr>
            </a:br>
            <a:r>
              <a:rPr lang="pl-PL" sz="3200" b="1" dirty="0">
                <a:highlight>
                  <a:srgbClr val="FFFF00"/>
                </a:highlight>
                <a:latin typeface="Arial" panose="020B0604020202020204" pitchFamily="34" charset="0"/>
                <a:cs typeface="Arial" panose="020B0604020202020204" pitchFamily="34" charset="0"/>
              </a:rPr>
              <a:t>obywatelom Ukrainy po 24 lutego 2022 r. – stanowiska </a:t>
            </a:r>
            <a:r>
              <a:rPr lang="pl-PL" sz="3200" b="1" dirty="0" err="1">
                <a:highlight>
                  <a:srgbClr val="FFFF00"/>
                </a:highlight>
                <a:latin typeface="Arial" panose="020B0604020202020204" pitchFamily="34" charset="0"/>
                <a:cs typeface="Arial" panose="020B0604020202020204" pitchFamily="34" charset="0"/>
              </a:rPr>
              <a:t>UdSC</a:t>
            </a:r>
            <a:endParaRPr lang="pl-PL" sz="3200" b="1" dirty="0">
              <a:highlight>
                <a:srgbClr val="FFFF00"/>
              </a:highlight>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42043" y="1655177"/>
            <a:ext cx="11718525" cy="4351338"/>
          </a:xfrm>
        </p:spPr>
        <p:txBody>
          <a:bodyPr>
            <a:noAutofit/>
          </a:bodyPr>
          <a:lstStyle/>
          <a:p>
            <a:pPr marL="514350" indent="-285750">
              <a:lnSpc>
                <a:spcPct val="114000"/>
              </a:lnSpc>
              <a:buFont typeface="Wingdings" panose="05000000000000000000" pitchFamily="2" charset="2"/>
              <a:buChar char="q"/>
            </a:pPr>
            <a:r>
              <a:rPr lang="pl-PL" sz="1900" dirty="0">
                <a:latin typeface="Arial" panose="020B0604020202020204" pitchFamily="34" charset="0"/>
                <a:ea typeface="Times New Roman" panose="02020603050405020304" pitchFamily="18" charset="0"/>
                <a:cs typeface="Times New Roman" panose="02020603050405020304" pitchFamily="18" charset="0"/>
              </a:rPr>
              <a:t>Jeżeli zatem w decyzji o udzieleniu danemu obywatelowi Ukrainy zezwolenia na pobyt czasowy i pracę </a:t>
            </a:r>
            <a:br>
              <a:rPr lang="pl-PL" sz="1900" dirty="0">
                <a:latin typeface="Arial" panose="020B0604020202020204" pitchFamily="34" charset="0"/>
                <a:ea typeface="Times New Roman" panose="02020603050405020304" pitchFamily="18" charset="0"/>
                <a:cs typeface="Times New Roman" panose="02020603050405020304" pitchFamily="18" charset="0"/>
              </a:rPr>
            </a:br>
            <a:r>
              <a:rPr lang="pl-PL" sz="1900" b="1" dirty="0">
                <a:latin typeface="Arial" panose="020B0604020202020204" pitchFamily="34" charset="0"/>
                <a:ea typeface="Times New Roman" panose="02020603050405020304" pitchFamily="18" charset="0"/>
                <a:cs typeface="Times New Roman" panose="02020603050405020304" pitchFamily="18" charset="0"/>
              </a:rPr>
              <a:t>nie określono podmiotu powierzającego wykonywanie pracy, stanowiska pracy, wysokości wynagrodzenia, wymiaru czasu pracy ani rodzaju umowy, to wówczas powiadomienie PUP </a:t>
            </a:r>
            <a:br>
              <a:rPr lang="pl-PL" sz="1900" b="1" dirty="0">
                <a:latin typeface="Arial" panose="020B0604020202020204" pitchFamily="34" charset="0"/>
                <a:ea typeface="Times New Roman" panose="02020603050405020304" pitchFamily="18" charset="0"/>
                <a:cs typeface="Times New Roman" panose="02020603050405020304" pitchFamily="18" charset="0"/>
              </a:rPr>
            </a:br>
            <a:r>
              <a:rPr lang="pl-PL" sz="1900" b="1" dirty="0">
                <a:latin typeface="Arial" panose="020B0604020202020204" pitchFamily="34" charset="0"/>
                <a:ea typeface="Times New Roman" panose="02020603050405020304" pitchFamily="18" charset="0"/>
                <a:cs typeface="Times New Roman" panose="02020603050405020304" pitchFamily="18" charset="0"/>
              </a:rPr>
              <a:t>przez aktualny podmiot powierzający pracę takiemu obywatelowi Ukrainy jest obowiązkowe.</a:t>
            </a:r>
          </a:p>
          <a:p>
            <a:pPr marL="514350" indent="-285750">
              <a:lnSpc>
                <a:spcPct val="114000"/>
              </a:lnSpc>
              <a:spcAft>
                <a:spcPts val="600"/>
              </a:spcAft>
              <a:buFont typeface="Wingdings" panose="05000000000000000000" pitchFamily="2" charset="2"/>
              <a:buChar char="q"/>
            </a:pPr>
            <a:r>
              <a:rPr lang="pl-PL" sz="1900" dirty="0">
                <a:latin typeface="Arial" panose="020B0604020202020204" pitchFamily="34" charset="0"/>
                <a:ea typeface="Times New Roman" panose="02020603050405020304" pitchFamily="18" charset="0"/>
                <a:cs typeface="Times New Roman" panose="02020603050405020304" pitchFamily="18" charset="0"/>
              </a:rPr>
              <a:t>Jeśli natomiast udzielone konkretnemu cudzoziemcowi z Ukrainy zezwolenie jednolite zawiera powyższe elementy i </a:t>
            </a:r>
            <a:r>
              <a:rPr lang="pl-PL" sz="1900" b="1" dirty="0">
                <a:latin typeface="Arial" panose="020B0604020202020204" pitchFamily="34" charset="0"/>
                <a:ea typeface="Times New Roman" panose="02020603050405020304" pitchFamily="18" charset="0"/>
                <a:cs typeface="Times New Roman" panose="02020603050405020304" pitchFamily="18" charset="0"/>
              </a:rPr>
              <a:t>cudzoziemiec wykonuje pracę w podmiocie wskazanym w zezwoleniu </a:t>
            </a:r>
            <a:br>
              <a:rPr lang="pl-PL" sz="1900" b="1" dirty="0">
                <a:latin typeface="Arial" panose="020B0604020202020204" pitchFamily="34" charset="0"/>
                <a:ea typeface="Times New Roman" panose="02020603050405020304" pitchFamily="18" charset="0"/>
                <a:cs typeface="Times New Roman" panose="02020603050405020304" pitchFamily="18" charset="0"/>
              </a:rPr>
            </a:br>
            <a:r>
              <a:rPr lang="pl-PL" sz="1900" b="1" dirty="0">
                <a:latin typeface="Arial" panose="020B0604020202020204" pitchFamily="34" charset="0"/>
                <a:ea typeface="Times New Roman" panose="02020603050405020304" pitchFamily="18" charset="0"/>
                <a:cs typeface="Times New Roman" panose="02020603050405020304" pitchFamily="18" charset="0"/>
              </a:rPr>
              <a:t>oraz na warunkach tam określonych, </a:t>
            </a:r>
            <a:r>
              <a:rPr lang="pl-PL" sz="1900" dirty="0">
                <a:latin typeface="Arial" panose="020B0604020202020204" pitchFamily="34" charset="0"/>
                <a:ea typeface="Times New Roman" panose="02020603050405020304" pitchFamily="18" charset="0"/>
                <a:cs typeface="Times New Roman" panose="02020603050405020304" pitchFamily="18" charset="0"/>
              </a:rPr>
              <a:t>tzn. nie ulegają zmianie elementy wymienione w art. 22 ust. 1 ustawy </a:t>
            </a:r>
            <a:r>
              <a:rPr lang="pl-PL" sz="1900" dirty="0">
                <a:latin typeface="Arial" panose="020B0604020202020204" pitchFamily="34" charset="0"/>
                <a:ea typeface="Times New Roman" panose="02020603050405020304" pitchFamily="18" charset="0"/>
                <a:cs typeface="Arial" panose="020B0604020202020204" pitchFamily="34" charset="0"/>
              </a:rPr>
              <a:t>o pomocy obywatelom Ukrainy,</a:t>
            </a:r>
            <a:r>
              <a:rPr lang="pl-PL" sz="1900" i="1" dirty="0">
                <a:latin typeface="Arial" panose="020B0604020202020204" pitchFamily="34" charset="0"/>
                <a:ea typeface="Times New Roman" panose="02020603050405020304" pitchFamily="18" charset="0"/>
                <a:cs typeface="Arial" panose="020B0604020202020204" pitchFamily="34" charset="0"/>
              </a:rPr>
              <a:t> </a:t>
            </a:r>
            <a:r>
              <a:rPr lang="pl-PL" sz="1900" dirty="0">
                <a:latin typeface="Arial" panose="020B0604020202020204" pitchFamily="34" charset="0"/>
                <a:ea typeface="Times New Roman" panose="02020603050405020304" pitchFamily="18" charset="0"/>
                <a:cs typeface="Arial" panose="020B0604020202020204" pitchFamily="34" charset="0"/>
              </a:rPr>
              <a:t>tj. rodzaj umowy pomiędzy podmiotem powierzającym wykonywanie pracy a obywatelem Ukrainy lub stanowisko bądź rodzaj wykonywanej pracy, </a:t>
            </a:r>
            <a:br>
              <a:rPr lang="pl-PL" sz="1900" dirty="0">
                <a:latin typeface="Arial" panose="020B0604020202020204" pitchFamily="34" charset="0"/>
                <a:ea typeface="Times New Roman" panose="02020603050405020304" pitchFamily="18" charset="0"/>
                <a:cs typeface="Arial" panose="020B0604020202020204" pitchFamily="34" charset="0"/>
              </a:rPr>
            </a:br>
            <a:r>
              <a:rPr lang="pl-PL" sz="1900" dirty="0">
                <a:latin typeface="Arial" panose="020B0604020202020204" pitchFamily="34" charset="0"/>
                <a:ea typeface="Times New Roman" panose="02020603050405020304" pitchFamily="18" charset="0"/>
                <a:cs typeface="Arial" panose="020B0604020202020204" pitchFamily="34" charset="0"/>
              </a:rPr>
              <a:t>to w takiej sytuacji </a:t>
            </a:r>
            <a:r>
              <a:rPr lang="pl-PL" sz="1900" b="1" dirty="0">
                <a:latin typeface="Arial" panose="020B0604020202020204" pitchFamily="34" charset="0"/>
                <a:ea typeface="Times New Roman" panose="02020603050405020304" pitchFamily="18" charset="0"/>
                <a:cs typeface="Arial" panose="020B0604020202020204" pitchFamily="34" charset="0"/>
              </a:rPr>
              <a:t>powiadamianie PUP nie jest konieczne. </a:t>
            </a:r>
          </a:p>
          <a:p>
            <a:pPr marL="514350" indent="-285750">
              <a:lnSpc>
                <a:spcPct val="114000"/>
              </a:lnSpc>
              <a:spcAft>
                <a:spcPts val="600"/>
              </a:spcAft>
              <a:buFont typeface="Wingdings" panose="05000000000000000000" pitchFamily="2" charset="2"/>
              <a:buChar char="q"/>
            </a:pPr>
            <a:r>
              <a:rPr lang="pl-PL" sz="1900" b="1" dirty="0">
                <a:latin typeface="Arial" panose="020B0604020202020204" pitchFamily="34" charset="0"/>
                <a:ea typeface="Times New Roman" panose="02020603050405020304" pitchFamily="18" charset="0"/>
                <a:cs typeface="Arial" panose="020B0604020202020204" pitchFamily="34" charset="0"/>
              </a:rPr>
              <a:t>Będzie ono jednak niezbędne w razie zmiany podmiotu zatrudniającego lub zmiany warunków, na jakich obywatel Ukrainy wykonuje pracę – w postaci rodzaju zawartej umowy bądź stanowiska lub rodzaju wykonywanej pracy.</a:t>
            </a:r>
            <a:endParaRPr lang="pl-PL" sz="1900" dirty="0">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4000"/>
              </a:lnSpc>
              <a:buNone/>
              <a:tabLst>
                <a:tab pos="457200" algn="l"/>
              </a:tabLst>
            </a:pPr>
            <a:endParaRPr lang="pl-PL" sz="1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57288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043" y="143183"/>
            <a:ext cx="11887200" cy="1325563"/>
          </a:xfrm>
        </p:spPr>
        <p:txBody>
          <a:bodyPr>
            <a:normAutofit fontScale="90000"/>
          </a:bodyPr>
          <a:lstStyle/>
          <a:p>
            <a:pPr algn="ctr"/>
            <a:r>
              <a:rPr lang="pl-PL" sz="3200" b="1" dirty="0">
                <a:latin typeface="Arial" panose="020B0604020202020204" pitchFamily="34" charset="0"/>
                <a:cs typeface="Arial" panose="020B0604020202020204" pitchFamily="34" charset="0"/>
              </a:rPr>
              <a:t>Zezwolenia na pobyt czasowy i pracę udzielane </a:t>
            </a:r>
            <a:br>
              <a:rPr lang="pl-PL" sz="3200" b="1" dirty="0">
                <a:latin typeface="Arial" panose="020B0604020202020204" pitchFamily="34" charset="0"/>
                <a:cs typeface="Arial" panose="020B0604020202020204" pitchFamily="34" charset="0"/>
              </a:rPr>
            </a:br>
            <a:r>
              <a:rPr lang="pl-PL" sz="3200" b="1" dirty="0">
                <a:latin typeface="Arial" panose="020B0604020202020204" pitchFamily="34" charset="0"/>
                <a:cs typeface="Arial" panose="020B0604020202020204" pitchFamily="34" charset="0"/>
              </a:rPr>
              <a:t>obywatelom Ukrainy </a:t>
            </a:r>
            <a:r>
              <a:rPr lang="pl-PL" sz="3200" b="1" dirty="0">
                <a:highlight>
                  <a:srgbClr val="FFFF00"/>
                </a:highlight>
                <a:latin typeface="Arial" panose="020B0604020202020204" pitchFamily="34" charset="0"/>
                <a:cs typeface="Arial" panose="020B0604020202020204" pitchFamily="34" charset="0"/>
              </a:rPr>
              <a:t>w szczególnym trybie </a:t>
            </a:r>
            <a:r>
              <a:rPr lang="pl-PL" sz="3200" b="1" dirty="0">
                <a:latin typeface="Arial" panose="020B0604020202020204" pitchFamily="34" charset="0"/>
                <a:cs typeface="Arial" panose="020B0604020202020204" pitchFamily="34" charset="0"/>
              </a:rPr>
              <a:t>– stanowiska </a:t>
            </a:r>
            <a:r>
              <a:rPr lang="pl-PL" sz="3200" b="1" dirty="0" err="1">
                <a:latin typeface="Arial" panose="020B0604020202020204" pitchFamily="34" charset="0"/>
                <a:cs typeface="Arial" panose="020B0604020202020204" pitchFamily="34" charset="0"/>
              </a:rPr>
              <a:t>UdSC</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42043" y="1655177"/>
            <a:ext cx="11718525" cy="4351338"/>
          </a:xfrm>
        </p:spPr>
        <p:txBody>
          <a:bodyPr>
            <a:noAutofit/>
          </a:bodyPr>
          <a:lstStyle/>
          <a:p>
            <a:pPr marL="666750" indent="-342900">
              <a:lnSpc>
                <a:spcPct val="114000"/>
              </a:lnSpc>
              <a:spcBef>
                <a:spcPts val="600"/>
              </a:spcBef>
              <a:spcAft>
                <a:spcPts val="1200"/>
              </a:spcAft>
              <a:buFont typeface="Wingdings" panose="05000000000000000000" pitchFamily="2" charset="2"/>
              <a:buChar char="q"/>
            </a:pPr>
            <a:r>
              <a:rPr lang="pl-PL" sz="2000" dirty="0">
                <a:effectLst/>
                <a:latin typeface="Arial" panose="020B0604020202020204" pitchFamily="34" charset="0"/>
                <a:ea typeface="Times New Roman" panose="02020603050405020304" pitchFamily="18" charset="0"/>
                <a:cs typeface="Arial" panose="020B0604020202020204" pitchFamily="34" charset="0"/>
              </a:rPr>
              <a:t>Obywatel Ukrainy, który jest ad</a:t>
            </a:r>
            <a:r>
              <a:rPr lang="pl-PL" sz="2000" dirty="0">
                <a:latin typeface="Arial" panose="020B0604020202020204" pitchFamily="34" charset="0"/>
                <a:ea typeface="Times New Roman" panose="02020603050405020304" pitchFamily="18" charset="0"/>
                <a:cs typeface="Arial" panose="020B0604020202020204" pitchFamily="34" charset="0"/>
              </a:rPr>
              <a:t>resatem decyzji o udzieleniu decyzji na pobyt czasowy i pracę, wydanej na podstawie art. 8 ustawy o zmianie ustawy o cudzoziemcach oraz niektórych ustaw, </a:t>
            </a:r>
            <a:r>
              <a:rPr lang="pl-PL" sz="2000" b="1" dirty="0">
                <a:latin typeface="Arial" panose="020B0604020202020204" pitchFamily="34" charset="0"/>
                <a:ea typeface="Times New Roman" panose="02020603050405020304" pitchFamily="18" charset="0"/>
                <a:cs typeface="Arial" panose="020B0604020202020204" pitchFamily="34" charset="0"/>
              </a:rPr>
              <a:t>nie jest już zobowiązany do złożenia oświadczenia </a:t>
            </a:r>
            <a:r>
              <a:rPr lang="pl-PL" sz="2000" dirty="0">
                <a:latin typeface="Arial" panose="020B0604020202020204" pitchFamily="34" charset="0"/>
                <a:ea typeface="Times New Roman" panose="02020603050405020304" pitchFamily="18" charset="0"/>
                <a:cs typeface="Arial" panose="020B0604020202020204" pitchFamily="34" charset="0"/>
              </a:rPr>
              <a:t>podmiotu powierzającego wykonywanie pracy. </a:t>
            </a:r>
            <a:r>
              <a:rPr lang="pl-PL" sz="2000" b="1" dirty="0">
                <a:latin typeface="Arial" panose="020B0604020202020204" pitchFamily="34" charset="0"/>
                <a:ea typeface="Times New Roman" panose="02020603050405020304" pitchFamily="18" charset="0"/>
                <a:cs typeface="Arial" panose="020B0604020202020204" pitchFamily="34" charset="0"/>
              </a:rPr>
              <a:t>Jeśli oświadczenie zostało złożone – należy uznać je za niebyłe, </a:t>
            </a:r>
            <a:r>
              <a:rPr lang="pl-PL" sz="2000" dirty="0">
                <a:latin typeface="Arial" panose="020B0604020202020204" pitchFamily="34" charset="0"/>
                <a:ea typeface="Times New Roman" panose="02020603050405020304" pitchFamily="18" charset="0"/>
                <a:cs typeface="Arial" panose="020B0604020202020204" pitchFamily="34" charset="0"/>
              </a:rPr>
              <a:t>co powoduje, że nie ogranicza ono cudzoziemca co do zakresu dostępu do rynku pracy.</a:t>
            </a:r>
          </a:p>
          <a:p>
            <a:pPr marL="666750" indent="-342900">
              <a:lnSpc>
                <a:spcPct val="114000"/>
              </a:lnSpc>
              <a:spcBef>
                <a:spcPts val="600"/>
              </a:spcBef>
              <a:spcAft>
                <a:spcPts val="1200"/>
              </a:spcAft>
              <a:buFont typeface="Wingdings" panose="05000000000000000000" pitchFamily="2" charset="2"/>
              <a:buChar char="q"/>
            </a:pPr>
            <a:r>
              <a:rPr lang="pl-PL" sz="2000" dirty="0">
                <a:latin typeface="Arial" panose="020B0604020202020204" pitchFamily="34" charset="0"/>
                <a:ea typeface="Times New Roman" panose="02020603050405020304" pitchFamily="18" charset="0"/>
                <a:cs typeface="Arial" panose="020B0604020202020204" pitchFamily="34" charset="0"/>
              </a:rPr>
              <a:t>Obywatel Ukrainy </a:t>
            </a:r>
            <a:r>
              <a:rPr lang="pl-PL" sz="2000" b="1" dirty="0">
                <a:latin typeface="Arial" panose="020B0604020202020204" pitchFamily="34" charset="0"/>
                <a:ea typeface="Times New Roman" panose="02020603050405020304" pitchFamily="18" charset="0"/>
                <a:cs typeface="Arial" panose="020B0604020202020204" pitchFamily="34" charset="0"/>
              </a:rPr>
              <a:t>nie jest w wykonywaniu pracy ograniczony warunkami brzegowymi </a:t>
            </a:r>
            <a:r>
              <a:rPr lang="pl-PL" sz="2000" dirty="0">
                <a:latin typeface="Arial" panose="020B0604020202020204" pitchFamily="34" charset="0"/>
                <a:ea typeface="Times New Roman" panose="02020603050405020304" pitchFamily="18" charset="0"/>
                <a:cs typeface="Arial" panose="020B0604020202020204" pitchFamily="34" charset="0"/>
              </a:rPr>
              <a:t>określonymi w art. 9 ust. 1 i 2 tej ustawy (otrzymywanie wynagrodzenia minimalnego, wykonywanie pracy w ramach stosunku pracy lub umowy zlecenia, obowiązek złożenia oświadczenia podmiotu powierzającego wykonywanie pracy).</a:t>
            </a:r>
          </a:p>
          <a:p>
            <a:pPr marL="666750" indent="-342900">
              <a:lnSpc>
                <a:spcPct val="114000"/>
              </a:lnSpc>
              <a:spcBef>
                <a:spcPts val="600"/>
              </a:spcBef>
              <a:spcAft>
                <a:spcPts val="1200"/>
              </a:spcAft>
              <a:buFont typeface="Wingdings" panose="05000000000000000000" pitchFamily="2" charset="2"/>
              <a:buChar char="q"/>
            </a:pPr>
            <a:r>
              <a:rPr lang="pl-PL" sz="2000" dirty="0">
                <a:effectLst/>
                <a:latin typeface="Arial" panose="020B0604020202020204" pitchFamily="34" charset="0"/>
                <a:ea typeface="Times New Roman" panose="02020603050405020304" pitchFamily="18" charset="0"/>
                <a:cs typeface="Arial" panose="020B0604020202020204" pitchFamily="34" charset="0"/>
              </a:rPr>
              <a:t>W rejestrze spraw dotyczących</a:t>
            </a:r>
            <a:r>
              <a:rPr lang="pl-PL" sz="2000" dirty="0">
                <a:latin typeface="Arial" panose="020B0604020202020204" pitchFamily="34" charset="0"/>
                <a:ea typeface="Times New Roman" panose="02020603050405020304" pitchFamily="18" charset="0"/>
                <a:cs typeface="Arial" panose="020B0604020202020204" pitchFamily="34" charset="0"/>
              </a:rPr>
              <a:t> zezwoleń na pobyt czasowy powinna zostać zamieszczona tylko informacja o tym, że cudzoziemiec jest zwolniony z obowiązku posiadania zezwolenia na pracę na warunkach określonych w art. 22 ust. 1 pkt 2 ustawy o pomocy obywatelom Ukrainy.</a:t>
            </a:r>
            <a:endParaRPr lang="pl-PL"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pl-PL" sz="18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724810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043" y="143183"/>
            <a:ext cx="11887200" cy="1325563"/>
          </a:xfrm>
        </p:spPr>
        <p:txBody>
          <a:bodyPr>
            <a:normAutofit fontScale="90000"/>
          </a:bodyPr>
          <a:lstStyle/>
          <a:p>
            <a:pPr algn="ctr"/>
            <a:r>
              <a:rPr lang="pl-PL" sz="3200" b="1" dirty="0">
                <a:latin typeface="Arial" panose="020B0604020202020204" pitchFamily="34" charset="0"/>
                <a:cs typeface="Arial" panose="020B0604020202020204" pitchFamily="34" charset="0"/>
              </a:rPr>
              <a:t>Zezwolenia na pobyt czasowy i pracę udzielane </a:t>
            </a:r>
            <a:br>
              <a:rPr lang="pl-PL" sz="3200" b="1" dirty="0">
                <a:latin typeface="Arial" panose="020B0604020202020204" pitchFamily="34" charset="0"/>
                <a:cs typeface="Arial" panose="020B0604020202020204" pitchFamily="34" charset="0"/>
              </a:rPr>
            </a:br>
            <a:r>
              <a:rPr lang="pl-PL" sz="3200" b="1" dirty="0">
                <a:latin typeface="Arial" panose="020B0604020202020204" pitchFamily="34" charset="0"/>
                <a:cs typeface="Arial" panose="020B0604020202020204" pitchFamily="34" charset="0"/>
              </a:rPr>
              <a:t>obywatelom Ukrainy </a:t>
            </a:r>
            <a:r>
              <a:rPr lang="pl-PL" sz="3200" b="1" dirty="0">
                <a:highlight>
                  <a:srgbClr val="FFFF00"/>
                </a:highlight>
                <a:latin typeface="Arial" panose="020B0604020202020204" pitchFamily="34" charset="0"/>
                <a:cs typeface="Arial" panose="020B0604020202020204" pitchFamily="34" charset="0"/>
              </a:rPr>
              <a:t>w szczególnym trybie </a:t>
            </a:r>
            <a:r>
              <a:rPr lang="pl-PL" sz="3200" b="1" dirty="0">
                <a:latin typeface="Arial" panose="020B0604020202020204" pitchFamily="34" charset="0"/>
                <a:cs typeface="Arial" panose="020B0604020202020204" pitchFamily="34" charset="0"/>
              </a:rPr>
              <a:t>– stanowiska </a:t>
            </a:r>
            <a:r>
              <a:rPr lang="pl-PL" sz="3200" b="1" dirty="0" err="1">
                <a:latin typeface="Arial" panose="020B0604020202020204" pitchFamily="34" charset="0"/>
                <a:cs typeface="Arial" panose="020B0604020202020204" pitchFamily="34" charset="0"/>
              </a:rPr>
              <a:t>UdSC</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42043" y="1305646"/>
            <a:ext cx="11718525" cy="4351338"/>
          </a:xfrm>
        </p:spPr>
        <p:txBody>
          <a:bodyPr>
            <a:noAutofit/>
          </a:bodyPr>
          <a:lstStyle/>
          <a:p>
            <a:pPr marL="609600" indent="-285750">
              <a:lnSpc>
                <a:spcPct val="114000"/>
              </a:lnSpc>
              <a:spcBef>
                <a:spcPts val="600"/>
              </a:spcBef>
              <a:spcAft>
                <a:spcPts val="600"/>
              </a:spcAft>
              <a:buFont typeface="Wingdings" panose="05000000000000000000" pitchFamily="2" charset="2"/>
              <a:buChar char="q"/>
            </a:pPr>
            <a:r>
              <a:rPr lang="pl-PL" sz="1800" dirty="0">
                <a:latin typeface="Arial" panose="020B0604020202020204" pitchFamily="34" charset="0"/>
                <a:ea typeface="Times New Roman" panose="02020603050405020304" pitchFamily="18" charset="0"/>
                <a:cs typeface="Arial" panose="020B0604020202020204" pitchFamily="34" charset="0"/>
              </a:rPr>
              <a:t>Zdaniem Szefa Urzędu do Spraw Cudzoziemców, wobec faktu, że wojewodowie i Szef </a:t>
            </a:r>
            <a:r>
              <a:rPr lang="pl-PL" sz="1800" dirty="0" err="1">
                <a:latin typeface="Arial" panose="020B0604020202020204" pitchFamily="34" charset="0"/>
                <a:ea typeface="Times New Roman" panose="02020603050405020304" pitchFamily="18" charset="0"/>
                <a:cs typeface="Arial" panose="020B0604020202020204" pitchFamily="34" charset="0"/>
              </a:rPr>
              <a:t>UdSC</a:t>
            </a:r>
            <a:r>
              <a:rPr lang="pl-PL" sz="1800" dirty="0">
                <a:latin typeface="Arial" panose="020B0604020202020204" pitchFamily="34" charset="0"/>
                <a:ea typeface="Times New Roman" panose="02020603050405020304" pitchFamily="18" charset="0"/>
                <a:cs typeface="Arial" panose="020B0604020202020204" pitchFamily="34" charset="0"/>
              </a:rPr>
              <a:t> wydali już bardzo dużą liczbę decyzji na podstawie art. 8 ust. 1 ustawy o zmianie ustawy o cudzoziemcach oraz niektórych innych ustaw (z czego większość wobec obywateli Ukrainy), nie jest celowe w obecnych warunkach, aby w ślad za decyzjami zawierającymi pouczenie o prawach i obowiązkach, o których mowa w art. 9 ww. ustawy, słać indywidualne informacje o tym, że adresat decyzji jest już zwolniony z obowiązku posiadania zezwolenia na pracę. </a:t>
            </a:r>
          </a:p>
          <a:p>
            <a:pPr marL="609600" indent="-285750">
              <a:lnSpc>
                <a:spcPct val="114000"/>
              </a:lnSpc>
              <a:spcBef>
                <a:spcPts val="600"/>
              </a:spcBef>
              <a:spcAft>
                <a:spcPts val="1200"/>
              </a:spcAft>
              <a:buFont typeface="Wingdings" panose="05000000000000000000" pitchFamily="2" charset="2"/>
              <a:buChar char="q"/>
            </a:pPr>
            <a:r>
              <a:rPr lang="pl-PL" sz="1800" dirty="0">
                <a:effectLst/>
                <a:latin typeface="Arial" panose="020B0604020202020204" pitchFamily="34" charset="0"/>
                <a:ea typeface="Times New Roman" panose="02020603050405020304" pitchFamily="18" charset="0"/>
                <a:cs typeface="Arial" panose="020B0604020202020204" pitchFamily="34" charset="0"/>
              </a:rPr>
              <a:t>To powinno </a:t>
            </a:r>
            <a:r>
              <a:rPr lang="pl-PL" sz="1800" dirty="0">
                <a:latin typeface="Arial" panose="020B0604020202020204" pitchFamily="34" charset="0"/>
                <a:ea typeface="Times New Roman" panose="02020603050405020304" pitchFamily="18" charset="0"/>
                <a:cs typeface="Arial" panose="020B0604020202020204" pitchFamily="34" charset="0"/>
              </a:rPr>
              <a:t>stać się przedmiotem komunikatów na stronie internetowej Urzędu do Spraw Cudzoziemców oraz stronach internetowych urzędów wojewódzkich.</a:t>
            </a:r>
            <a:endParaRPr lang="pl-PL" sz="1800" dirty="0">
              <a:effectLst/>
              <a:latin typeface="Arial" panose="020B0604020202020204" pitchFamily="34" charset="0"/>
              <a:ea typeface="Times New Roman" panose="02020603050405020304" pitchFamily="18" charset="0"/>
              <a:cs typeface="Arial" panose="020B0604020202020204" pitchFamily="34" charset="0"/>
            </a:endParaRPr>
          </a:p>
          <a:p>
            <a:pPr marL="0" indent="0">
              <a:spcBef>
                <a:spcPts val="600"/>
              </a:spcBef>
              <a:buNone/>
            </a:pPr>
            <a:r>
              <a:rPr lang="pl-PL" sz="1800" i="1" dirty="0">
                <a:latin typeface="Arial" panose="020B0604020202020204" pitchFamily="34" charset="0"/>
                <a:cs typeface="Arial" panose="020B0604020202020204" pitchFamily="34" charset="0"/>
              </a:rPr>
              <a:t> </a:t>
            </a:r>
          </a:p>
        </p:txBody>
      </p:sp>
      <p:pic>
        <p:nvPicPr>
          <p:cNvPr id="4" name="Obraz 3">
            <a:extLst>
              <a:ext uri="{FF2B5EF4-FFF2-40B4-BE49-F238E27FC236}">
                <a16:creationId xmlns:a16="http://schemas.microsoft.com/office/drawing/2014/main" id="{1EA47D56-5F70-CA41-A98C-D7E69CA09281}"/>
              </a:ext>
            </a:extLst>
          </p:cNvPr>
          <p:cNvPicPr>
            <a:picLocks noChangeAspect="1"/>
          </p:cNvPicPr>
          <p:nvPr/>
        </p:nvPicPr>
        <p:blipFill>
          <a:blip r:embed="rId2"/>
          <a:stretch>
            <a:fillRect/>
          </a:stretch>
        </p:blipFill>
        <p:spPr>
          <a:xfrm>
            <a:off x="2780384" y="4136372"/>
            <a:ext cx="5761219" cy="2402032"/>
          </a:xfrm>
          <a:prstGeom prst="rect">
            <a:avLst/>
          </a:prstGeom>
        </p:spPr>
      </p:pic>
    </p:spTree>
    <p:extLst>
      <p:ext uri="{BB962C8B-B14F-4D97-AF65-F5344CB8AC3E}">
        <p14:creationId xmlns:p14="http://schemas.microsoft.com/office/powerpoint/2010/main" val="4186893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1668" y="160938"/>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Zezwolenia na pobyt czasowy i pracę udzielane </a:t>
            </a:r>
            <a:br>
              <a:rPr lang="pl-PL" sz="3200" b="1" dirty="0">
                <a:latin typeface="Arial" panose="020B0604020202020204" pitchFamily="34" charset="0"/>
                <a:cs typeface="Arial" panose="020B0604020202020204" pitchFamily="34" charset="0"/>
              </a:rPr>
            </a:br>
            <a:r>
              <a:rPr lang="pl-PL" sz="3200" b="1" dirty="0">
                <a:highlight>
                  <a:srgbClr val="FFFF00"/>
                </a:highlight>
                <a:latin typeface="Arial" panose="020B0604020202020204" pitchFamily="34" charset="0"/>
                <a:cs typeface="Arial" panose="020B0604020202020204" pitchFamily="34" charset="0"/>
              </a:rPr>
              <a:t>obywatelom Ukrainy – stanowiska </a:t>
            </a:r>
            <a:r>
              <a:rPr lang="pl-PL" sz="3200" b="1" dirty="0" err="1">
                <a:highlight>
                  <a:srgbClr val="FFFF00"/>
                </a:highlight>
                <a:latin typeface="Arial" panose="020B0604020202020204" pitchFamily="34" charset="0"/>
                <a:cs typeface="Arial" panose="020B0604020202020204" pitchFamily="34" charset="0"/>
              </a:rPr>
              <a:t>UdSC</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731668" y="1411549"/>
            <a:ext cx="10728664" cy="5184559"/>
          </a:xfrm>
        </p:spPr>
        <p:txBody>
          <a:bodyPr>
            <a:noAutofit/>
          </a:bodyPr>
          <a:lstStyle/>
          <a:p>
            <a:pPr indent="0">
              <a:lnSpc>
                <a:spcPct val="100000"/>
              </a:lnSpc>
              <a:spcBef>
                <a:spcPts val="1800"/>
              </a:spcBef>
              <a:buNone/>
            </a:pPr>
            <a:r>
              <a:rPr lang="pl-PL" sz="1800" b="1" dirty="0">
                <a:highlight>
                  <a:srgbClr val="FFFF00"/>
                </a:highlight>
                <a:latin typeface="Arial" panose="020B0604020202020204" pitchFamily="34" charset="0"/>
                <a:ea typeface="Times New Roman" panose="02020603050405020304" pitchFamily="18" charset="0"/>
              </a:rPr>
              <a:t>Czy obywatel Ukrainy posiadający zezwolenie jednolite powinien zawiadomić wojewodę </a:t>
            </a:r>
            <a:br>
              <a:rPr lang="pl-PL" sz="1800" b="1" dirty="0">
                <a:highlight>
                  <a:srgbClr val="FFFF00"/>
                </a:highlight>
                <a:latin typeface="Arial" panose="020B0604020202020204" pitchFamily="34" charset="0"/>
                <a:ea typeface="Times New Roman" panose="02020603050405020304" pitchFamily="18" charset="0"/>
              </a:rPr>
            </a:br>
            <a:r>
              <a:rPr lang="pl-PL" sz="1800" b="1" dirty="0">
                <a:highlight>
                  <a:srgbClr val="FFFF00"/>
                </a:highlight>
                <a:latin typeface="Arial" panose="020B0604020202020204" pitchFamily="34" charset="0"/>
                <a:ea typeface="Times New Roman" panose="02020603050405020304" pitchFamily="18" charset="0"/>
              </a:rPr>
              <a:t>o utracie pracy u jakiegokolwiek z podmiotów powierzających wykonywanie pracy?</a:t>
            </a:r>
          </a:p>
          <a:p>
            <a:pPr algn="just">
              <a:lnSpc>
                <a:spcPct val="150000"/>
              </a:lnSpc>
              <a:spcBef>
                <a:spcPts val="1800"/>
              </a:spcBef>
              <a:spcAft>
                <a:spcPts val="600"/>
              </a:spcAft>
              <a:buFont typeface="Wingdings" panose="05000000000000000000" pitchFamily="2" charset="2"/>
              <a:buChar char="q"/>
            </a:pPr>
            <a:r>
              <a:rPr lang="pl-PL" sz="1800" dirty="0">
                <a:effectLst/>
                <a:latin typeface="Arial" panose="020B0604020202020204" pitchFamily="34" charset="0"/>
                <a:ea typeface="Times New Roman" panose="02020603050405020304" pitchFamily="18" charset="0"/>
                <a:cs typeface="Arial" panose="020B0604020202020204" pitchFamily="34" charset="0"/>
              </a:rPr>
              <a:t>Art. 121 ustawy o cudzoziemcach stanowi, iż cudzoziemiec przebywający na terytorium RP </a:t>
            </a:r>
            <a:br>
              <a:rPr lang="pl-PL" sz="1800"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na podstawie zezwolenia na pobyt czasowy i pracę zawiadamia pisemnie wojewodę, który udzielił tego zezwolenia, w terminie 15 dni roboczych, o utracie pracy u któregokolwiek z podmiotów powierzających wykonywanie pracy, wymienionych w zezwoleniu (jeżeli zezwolenia na pobyt czasowy i pracę udzielił Szef Urzędu do Spraw Cudzoziemców w drugiej instancji, zawiadomienie to kieruje się do wojewody, który orzekał w sprawie udzielenia zezwolenia w pierwszej instancji). </a:t>
            </a:r>
          </a:p>
          <a:p>
            <a:pPr algn="just">
              <a:lnSpc>
                <a:spcPct val="150000"/>
              </a:lnSpc>
              <a:spcBef>
                <a:spcPts val="1800"/>
              </a:spcBef>
              <a:spcAft>
                <a:spcPts val="600"/>
              </a:spcAft>
              <a:buFont typeface="Wingdings" panose="05000000000000000000" pitchFamily="2" charset="2"/>
              <a:buChar char="q"/>
            </a:pPr>
            <a:r>
              <a:rPr lang="pl-PL" sz="1800" dirty="0">
                <a:effectLst/>
                <a:latin typeface="Arial" panose="020B0604020202020204" pitchFamily="34" charset="0"/>
                <a:ea typeface="Times New Roman" panose="02020603050405020304" pitchFamily="18" charset="0"/>
                <a:cs typeface="Arial" panose="020B0604020202020204" pitchFamily="34" charset="0"/>
              </a:rPr>
              <a:t>Obowiązek zawiadomienia uważa się za spełniony, jeżeli cudzoziemiec w terminie 15 dni roboczych złożył wniosek o zmianę zezwolenia na pobyt czasowy i pracę, o którym mowa w art. 120 ust. 1 pkt 1  ustawy o cudzoziemcach.</a:t>
            </a: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lnSpc>
                <a:spcPct val="150000"/>
              </a:lnSpc>
              <a:buNone/>
            </a:pPr>
            <a:endParaRPr lang="pl-PL"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9069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31668" y="160938"/>
            <a:ext cx="10515600" cy="1325563"/>
          </a:xfrm>
        </p:spPr>
        <p:txBody>
          <a:bodyPr>
            <a:normAutofit/>
          </a:bodyPr>
          <a:lstStyle/>
          <a:p>
            <a:pPr algn="ctr"/>
            <a:r>
              <a:rPr lang="pl-PL" sz="3200" b="1" dirty="0">
                <a:latin typeface="Arial" panose="020B0604020202020204" pitchFamily="34" charset="0"/>
                <a:cs typeface="Arial" panose="020B0604020202020204" pitchFamily="34" charset="0"/>
              </a:rPr>
              <a:t>Zezwolenia na pobyt czasowy i pracę udzielane </a:t>
            </a:r>
            <a:br>
              <a:rPr lang="pl-PL" sz="3200" b="1" dirty="0">
                <a:latin typeface="Arial" panose="020B0604020202020204" pitchFamily="34" charset="0"/>
                <a:cs typeface="Arial" panose="020B0604020202020204" pitchFamily="34" charset="0"/>
              </a:rPr>
            </a:br>
            <a:r>
              <a:rPr lang="pl-PL" sz="3200" b="1" dirty="0">
                <a:highlight>
                  <a:srgbClr val="FFFF00"/>
                </a:highlight>
                <a:latin typeface="Arial" panose="020B0604020202020204" pitchFamily="34" charset="0"/>
                <a:cs typeface="Arial" panose="020B0604020202020204" pitchFamily="34" charset="0"/>
              </a:rPr>
              <a:t>obywatelom Ukrainy – stanowiska </a:t>
            </a:r>
            <a:r>
              <a:rPr lang="pl-PL" sz="3200" b="1" dirty="0" err="1">
                <a:highlight>
                  <a:srgbClr val="FFFF00"/>
                </a:highlight>
                <a:latin typeface="Arial" panose="020B0604020202020204" pitchFamily="34" charset="0"/>
                <a:cs typeface="Arial" panose="020B0604020202020204" pitchFamily="34" charset="0"/>
              </a:rPr>
              <a:t>UdSC</a:t>
            </a:r>
            <a:endParaRPr lang="pl-PL" sz="32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0" y="1717320"/>
            <a:ext cx="11611992" cy="4527612"/>
          </a:xfrm>
        </p:spPr>
        <p:txBody>
          <a:bodyPr>
            <a:noAutofit/>
          </a:bodyPr>
          <a:lstStyle/>
          <a:p>
            <a:pPr marL="514350" indent="-285750" algn="just">
              <a:lnSpc>
                <a:spcPct val="114000"/>
              </a:lnSpc>
              <a:buFont typeface="Wingdings" panose="05000000000000000000" pitchFamily="2" charset="2"/>
              <a:buChar char="q"/>
            </a:pPr>
            <a:r>
              <a:rPr lang="pl-PL" sz="1800" dirty="0">
                <a:effectLst/>
                <a:latin typeface="Arial" panose="020B0604020202020204" pitchFamily="34" charset="0"/>
                <a:ea typeface="Times New Roman" panose="02020603050405020304" pitchFamily="18" charset="0"/>
                <a:cs typeface="Arial" panose="020B0604020202020204" pitchFamily="34" charset="0"/>
              </a:rPr>
              <a:t>Zgodnie ze stanowiskiem zajętym przez Urząd do Spraw Cudzoziemców – z uwagi na pełen dostęp obywateli Ukrainy do polskiego rynku pracy, zagwarantowany na podstawie art. 22 ustawy o pomocy obywatelom tego państwa – w kwestii powiadamiania o zmianie podmiotu powierzającego wykonywanie pracy mogą oni być </a:t>
            </a:r>
            <a:r>
              <a:rPr lang="pl-PL" sz="1800" b="1" dirty="0">
                <a:effectLst/>
                <a:latin typeface="Arial" panose="020B0604020202020204" pitchFamily="34" charset="0"/>
                <a:ea typeface="Times New Roman" panose="02020603050405020304" pitchFamily="18" charset="0"/>
                <a:cs typeface="Arial" panose="020B0604020202020204" pitchFamily="34" charset="0"/>
              </a:rPr>
              <a:t>traktowani jak cudzoziemcy posiadający decyzje o udzieleniu zezwolenia na pobyt czasowy i pracę, w której nie została zamieszczona informacja o pracodawcy oraz warunkach wykonywania pracy</a:t>
            </a:r>
            <a:r>
              <a:rPr lang="pl-PL" sz="1800" dirty="0">
                <a:effectLst/>
                <a:latin typeface="Arial" panose="020B0604020202020204" pitchFamily="34" charset="0"/>
                <a:ea typeface="Times New Roman" panose="02020603050405020304" pitchFamily="18" charset="0"/>
                <a:cs typeface="Arial" panose="020B0604020202020204" pitchFamily="34" charset="0"/>
              </a:rPr>
              <a:t> (art. 118 ust. 3-4 ustawy o cudzoziemcach) i którzy – jako osoby mogące dowolnie zmieniać pracę – </a:t>
            </a:r>
            <a:r>
              <a:rPr lang="pl-PL" sz="1800" b="1" dirty="0">
                <a:effectLst/>
                <a:latin typeface="Arial" panose="020B0604020202020204" pitchFamily="34" charset="0"/>
                <a:ea typeface="Times New Roman" panose="02020603050405020304" pitchFamily="18" charset="0"/>
                <a:cs typeface="Arial" panose="020B0604020202020204" pitchFamily="34" charset="0"/>
              </a:rPr>
              <a:t>nie muszą powiadamiać wojewody o zmianie pracodawcy. </a:t>
            </a:r>
            <a:endParaRPr lang="pl-PL"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514350" indent="-285750" algn="just">
              <a:lnSpc>
                <a:spcPct val="114000"/>
              </a:lnSpc>
              <a:spcAft>
                <a:spcPts val="600"/>
              </a:spcAft>
              <a:buFont typeface="Wingdings" panose="05000000000000000000" pitchFamily="2" charset="2"/>
              <a:buChar char="q"/>
            </a:pPr>
            <a:r>
              <a:rPr lang="pl-PL" sz="1800" dirty="0">
                <a:effectLst/>
                <a:latin typeface="Arial" panose="020B0604020202020204" pitchFamily="34" charset="0"/>
                <a:ea typeface="Times New Roman" panose="02020603050405020304" pitchFamily="18" charset="0"/>
                <a:cs typeface="Arial" panose="020B0604020202020204" pitchFamily="34" charset="0"/>
              </a:rPr>
              <a:t>Dodatkowo – nawet w przypadku przekazania wojewodzie przez obywatela Ukrainy informacji </a:t>
            </a:r>
            <a:br>
              <a:rPr lang="pl-PL" sz="1800" dirty="0">
                <a:effectLst/>
                <a:latin typeface="Arial" panose="020B0604020202020204" pitchFamily="34" charset="0"/>
                <a:ea typeface="Times New Roman" panose="02020603050405020304" pitchFamily="18" charset="0"/>
                <a:cs typeface="Arial" panose="020B0604020202020204" pitchFamily="34" charset="0"/>
              </a:rPr>
            </a:br>
            <a:r>
              <a:rPr lang="pl-PL" sz="1800" dirty="0">
                <a:effectLst/>
                <a:latin typeface="Arial" panose="020B0604020202020204" pitchFamily="34" charset="0"/>
                <a:ea typeface="Times New Roman" panose="02020603050405020304" pitchFamily="18" charset="0"/>
                <a:cs typeface="Arial" panose="020B0604020202020204" pitchFamily="34" charset="0"/>
              </a:rPr>
              <a:t>o zaprzestaniu wykonywania pracy u pracodawcy określonego w zezwoleniu jednolitym i o zmianie podmiotu zatrudniającego – </a:t>
            </a:r>
            <a:r>
              <a:rPr lang="pl-PL" sz="1800" b="1" dirty="0">
                <a:effectLst/>
                <a:latin typeface="Arial" panose="020B0604020202020204" pitchFamily="34" charset="0"/>
                <a:ea typeface="Times New Roman" panose="02020603050405020304" pitchFamily="18" charset="0"/>
                <a:cs typeface="Arial" panose="020B0604020202020204" pitchFamily="34" charset="0"/>
              </a:rPr>
              <a:t>Szef Urzędu do Spraw Cudzoziemców nie rekomenduje wszczynania postępowań w sprawie cofnięcia obywatelom Ukrainy zezwoleń na pobyt czasowy i pracę, ponieważ mają oni możliwość dowolnej zmiany – zarówno warunków wykonywania pracy, jak i pracodawcy. </a:t>
            </a:r>
            <a:r>
              <a:rPr lang="pl-PL" sz="1800" b="1" dirty="0">
                <a:effectLst/>
                <a:latin typeface="Arial" panose="020B0604020202020204" pitchFamily="34" charset="0"/>
                <a:ea typeface="Times New Roman" panose="02020603050405020304" pitchFamily="18" charset="0"/>
                <a:cs typeface="Times New Roman" panose="02020603050405020304" pitchFamily="18" charset="0"/>
              </a:rPr>
              <a:t>Zasadniczo bowiem w</a:t>
            </a:r>
            <a:r>
              <a:rPr lang="pl-PL" sz="1800" b="1" dirty="0">
                <a:effectLst/>
                <a:latin typeface="Arial" panose="020B0604020202020204" pitchFamily="34" charset="0"/>
                <a:ea typeface="Times New Roman" panose="02020603050405020304" pitchFamily="18" charset="0"/>
                <a:cs typeface="Arial" panose="020B0604020202020204" pitchFamily="34" charset="0"/>
              </a:rPr>
              <a:t> przypadku takiej zmiany </a:t>
            </a:r>
            <a:r>
              <a:rPr lang="pl-PL" sz="1800" b="1" dirty="0">
                <a:effectLst/>
                <a:latin typeface="Arial" panose="020B0604020202020204" pitchFamily="34" charset="0"/>
                <a:ea typeface="Times New Roman" panose="02020603050405020304" pitchFamily="18" charset="0"/>
                <a:cs typeface="Times New Roman" panose="02020603050405020304" pitchFamily="18" charset="0"/>
              </a:rPr>
              <a:t>cel dalszego pobytu cudzoziemca na terytorium Polski będzie odpowiadał celowi pobytu, w związku z którym posiadane zezwolenie zostało </a:t>
            </a:r>
            <a:br>
              <a:rPr lang="pl-PL" sz="1800" b="1" dirty="0">
                <a:effectLst/>
                <a:latin typeface="Arial" panose="020B0604020202020204" pitchFamily="34" charset="0"/>
                <a:ea typeface="Times New Roman" panose="02020603050405020304" pitchFamily="18" charset="0"/>
                <a:cs typeface="Times New Roman" panose="02020603050405020304" pitchFamily="18" charset="0"/>
              </a:rPr>
            </a:br>
            <a:r>
              <a:rPr lang="pl-PL" sz="1800" b="1" dirty="0">
                <a:effectLst/>
                <a:latin typeface="Arial" panose="020B0604020202020204" pitchFamily="34" charset="0"/>
                <a:ea typeface="Times New Roman" panose="02020603050405020304" pitchFamily="18" charset="0"/>
                <a:cs typeface="Times New Roman" panose="02020603050405020304" pitchFamily="18" charset="0"/>
              </a:rPr>
              <a:t>mu udzielone.</a:t>
            </a: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6150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79752" y="1239981"/>
            <a:ext cx="11416684" cy="4378037"/>
          </a:xfrm>
        </p:spPr>
        <p:txBody>
          <a:bodyPr>
            <a:normAutofit/>
          </a:bodyPr>
          <a:lstStyle/>
          <a:p>
            <a:pPr>
              <a:lnSpc>
                <a:spcPct val="100000"/>
              </a:lnSpc>
              <a:spcBef>
                <a:spcPts val="600"/>
              </a:spcBef>
              <a:spcAft>
                <a:spcPts val="600"/>
              </a:spcAft>
            </a:pPr>
            <a:r>
              <a:rPr lang="pl-PL" sz="3500" b="1" dirty="0">
                <a:latin typeface="Arial" panose="020B0604020202020204" pitchFamily="34" charset="0"/>
                <a:ea typeface="Arial" panose="020B0604020202020204" pitchFamily="34" charset="0"/>
                <a:cs typeface="Arial" panose="020B0604020202020204" pitchFamily="34" charset="0"/>
              </a:rPr>
              <a:t>Możliwość powierzania pracy cudzoziemcom </a:t>
            </a:r>
            <a:br>
              <a:rPr lang="pl-PL" sz="3500" b="1" dirty="0">
                <a:latin typeface="Arial" panose="020B0604020202020204" pitchFamily="34" charset="0"/>
                <a:ea typeface="Arial" panose="020B0604020202020204" pitchFamily="34" charset="0"/>
                <a:cs typeface="Arial" panose="020B0604020202020204" pitchFamily="34" charset="0"/>
              </a:rPr>
            </a:br>
            <a:r>
              <a:rPr lang="pl-PL" sz="3500" b="1" dirty="0">
                <a:highlight>
                  <a:srgbClr val="FFFF00"/>
                </a:highlight>
                <a:latin typeface="Arial" panose="020B0604020202020204" pitchFamily="34" charset="0"/>
                <a:ea typeface="Arial" panose="020B0604020202020204" pitchFamily="34" charset="0"/>
                <a:cs typeface="Arial" panose="020B0604020202020204" pitchFamily="34" charset="0"/>
              </a:rPr>
              <a:t>w godzinach nadliczbowych lub podwyższenia wymiaru czasu pracy </a:t>
            </a:r>
            <a:r>
              <a:rPr lang="pl-PL" sz="3500" b="1" dirty="0">
                <a:latin typeface="Arial" panose="020B0604020202020204" pitchFamily="34" charset="0"/>
                <a:ea typeface="Arial" panose="020B0604020202020204" pitchFamily="34" charset="0"/>
                <a:cs typeface="Arial" panose="020B0604020202020204" pitchFamily="34" charset="0"/>
              </a:rPr>
              <a:t>cudzoziemca (w przypadku zatrudnienia na podstawie </a:t>
            </a:r>
            <a:r>
              <a:rPr lang="pl-PL" sz="3500" b="1" dirty="0">
                <a:highlight>
                  <a:srgbClr val="FFFF00"/>
                </a:highlight>
                <a:latin typeface="Arial" panose="020B0604020202020204" pitchFamily="34" charset="0"/>
                <a:ea typeface="Arial" panose="020B0604020202020204" pitchFamily="34" charset="0"/>
                <a:cs typeface="Arial" panose="020B0604020202020204" pitchFamily="34" charset="0"/>
              </a:rPr>
              <a:t>umowy o pracę)</a:t>
            </a:r>
            <a:br>
              <a:rPr lang="pl-PL" sz="3500" b="1" dirty="0">
                <a:highlight>
                  <a:srgbClr val="FFFF00"/>
                </a:highlight>
                <a:latin typeface="Arial" panose="020B0604020202020204" pitchFamily="34" charset="0"/>
                <a:ea typeface="Arial" panose="020B0604020202020204" pitchFamily="34" charset="0"/>
                <a:cs typeface="Arial" panose="020B0604020202020204" pitchFamily="34" charset="0"/>
              </a:rPr>
            </a:br>
            <a:r>
              <a:rPr lang="pl-PL" sz="3500" b="1" dirty="0">
                <a:highlight>
                  <a:srgbClr val="FFFF00"/>
                </a:highlight>
                <a:latin typeface="Arial" panose="020B0604020202020204" pitchFamily="34" charset="0"/>
                <a:ea typeface="Arial" panose="020B0604020202020204" pitchFamily="34" charset="0"/>
                <a:cs typeface="Arial" panose="020B0604020202020204" pitchFamily="34" charset="0"/>
              </a:rPr>
              <a:t> </a:t>
            </a:r>
            <a:br>
              <a:rPr lang="pl-PL" sz="3500" b="1" dirty="0">
                <a:highlight>
                  <a:srgbClr val="FFFF00"/>
                </a:highlight>
                <a:latin typeface="Arial" panose="020B0604020202020204" pitchFamily="34" charset="0"/>
                <a:ea typeface="Arial" panose="020B0604020202020204" pitchFamily="34" charset="0"/>
                <a:cs typeface="Arial" panose="020B0604020202020204" pitchFamily="34" charset="0"/>
              </a:rPr>
            </a:br>
            <a:r>
              <a:rPr lang="pl-PL" sz="3500" b="1" dirty="0">
                <a:latin typeface="Arial" panose="020B0604020202020204" pitchFamily="34" charset="0"/>
                <a:ea typeface="Arial" panose="020B0604020202020204" pitchFamily="34" charset="0"/>
                <a:cs typeface="Arial" panose="020B0604020202020204" pitchFamily="34" charset="0"/>
              </a:rPr>
              <a:t>bądź </a:t>
            </a:r>
            <a:r>
              <a:rPr lang="pl-PL" sz="3500" b="1" dirty="0">
                <a:highlight>
                  <a:srgbClr val="FFFF00"/>
                </a:highlight>
                <a:latin typeface="Arial" panose="020B0604020202020204" pitchFamily="34" charset="0"/>
                <a:ea typeface="Arial" panose="020B0604020202020204" pitchFamily="34" charset="0"/>
                <a:cs typeface="Arial" panose="020B0604020202020204" pitchFamily="34" charset="0"/>
              </a:rPr>
              <a:t>zwiększenia liczby godzin pracy </a:t>
            </a:r>
            <a:r>
              <a:rPr lang="pl-PL" sz="3500" b="1" dirty="0">
                <a:latin typeface="Arial" panose="020B0604020202020204" pitchFamily="34" charset="0"/>
                <a:ea typeface="Arial" panose="020B0604020202020204" pitchFamily="34" charset="0"/>
                <a:cs typeface="Arial" panose="020B0604020202020204" pitchFamily="34" charset="0"/>
              </a:rPr>
              <a:t>w tygodniu </a:t>
            </a:r>
            <a:br>
              <a:rPr lang="pl-PL" sz="3500" b="1" dirty="0">
                <a:latin typeface="Arial" panose="020B0604020202020204" pitchFamily="34" charset="0"/>
                <a:ea typeface="Arial" panose="020B0604020202020204" pitchFamily="34" charset="0"/>
                <a:cs typeface="Arial" panose="020B0604020202020204" pitchFamily="34" charset="0"/>
              </a:rPr>
            </a:br>
            <a:r>
              <a:rPr lang="pl-PL" sz="3500" b="1" dirty="0">
                <a:latin typeface="Arial" panose="020B0604020202020204" pitchFamily="34" charset="0"/>
                <a:ea typeface="Arial" panose="020B0604020202020204" pitchFamily="34" charset="0"/>
                <a:cs typeface="Arial" panose="020B0604020202020204" pitchFamily="34" charset="0"/>
              </a:rPr>
              <a:t>lub miesiącu (w sytuacji wykonywania pracy przez cudzoziemca na podstawie </a:t>
            </a:r>
            <a:r>
              <a:rPr lang="pl-PL" sz="3500" b="1" dirty="0">
                <a:highlight>
                  <a:srgbClr val="FFFF00"/>
                </a:highlight>
                <a:latin typeface="Arial" panose="020B0604020202020204" pitchFamily="34" charset="0"/>
                <a:ea typeface="Arial" panose="020B0604020202020204" pitchFamily="34" charset="0"/>
                <a:cs typeface="Arial" panose="020B0604020202020204" pitchFamily="34" charset="0"/>
              </a:rPr>
              <a:t>umowy cywilnoprawnej)</a:t>
            </a:r>
            <a:endParaRPr lang="pl-PL" sz="3500" b="1" i="1"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39077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5411" y="1331053"/>
            <a:ext cx="11887200" cy="5265056"/>
          </a:xfrm>
        </p:spPr>
        <p:txBody>
          <a:bodyPr>
            <a:noAutofit/>
          </a:bodyPr>
          <a:lstStyle/>
          <a:p>
            <a:pPr marL="0" indent="0">
              <a:spcBef>
                <a:spcPts val="600"/>
              </a:spcBef>
              <a:spcAft>
                <a:spcPts val="1800"/>
              </a:spcAft>
              <a:buNone/>
            </a:pPr>
            <a:endParaRPr lang="pl-PL" sz="1800" u="sng" dirty="0">
              <a:effectLst/>
              <a:latin typeface="Arial" panose="020B0604020202020204" pitchFamily="34" charset="0"/>
              <a:ea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a:p>
            <a:pPr marL="0" indent="0">
              <a:buNone/>
            </a:pPr>
            <a:endParaRPr lang="pl-PL" sz="18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
        <p:nvSpPr>
          <p:cNvPr id="4" name="Prostokąt 3">
            <a:extLst>
              <a:ext uri="{FF2B5EF4-FFF2-40B4-BE49-F238E27FC236}">
                <a16:creationId xmlns:a16="http://schemas.microsoft.com/office/drawing/2014/main" id="{CCB6B9A8-8446-4FBF-B1D2-FDA8F49E3A60}"/>
              </a:ext>
            </a:extLst>
          </p:cNvPr>
          <p:cNvSpPr/>
          <p:nvPr/>
        </p:nvSpPr>
        <p:spPr>
          <a:xfrm>
            <a:off x="230822" y="431993"/>
            <a:ext cx="11961178" cy="6344750"/>
          </a:xfrm>
          <a:prstGeom prst="rect">
            <a:avLst/>
          </a:prstGeom>
        </p:spPr>
        <p:txBody>
          <a:bodyPr wrap="square">
            <a:spAutoFit/>
          </a:bodyPr>
          <a:lstStyle/>
          <a:p>
            <a:pPr algn="just">
              <a:lnSpc>
                <a:spcPct val="150000"/>
              </a:lnSpc>
              <a:spcAft>
                <a:spcPts val="600"/>
              </a:spcAft>
            </a:pPr>
            <a:r>
              <a:rPr lang="pl-PL" sz="2300" dirty="0">
                <a:latin typeface="Arial" panose="020B0604020202020204" pitchFamily="34" charset="0"/>
                <a:ea typeface="Times New Roman" panose="02020603050405020304" pitchFamily="18" charset="0"/>
                <a:cs typeface="Arial" panose="020B0604020202020204" pitchFamily="34" charset="0"/>
              </a:rPr>
              <a:t>Aktualnie obowiązujące akty prawne, tj. m.in.: </a:t>
            </a:r>
          </a:p>
          <a:p>
            <a:pPr marL="285750" indent="-285750" algn="just">
              <a:lnSpc>
                <a:spcPct val="150000"/>
              </a:lnSpc>
              <a:spcAft>
                <a:spcPts val="600"/>
              </a:spcAft>
              <a:buFont typeface="Arial" panose="020B0604020202020204" pitchFamily="34" charset="0"/>
              <a:buChar char="•"/>
            </a:pPr>
            <a:r>
              <a:rPr lang="pl-PL" sz="2300" i="1" dirty="0">
                <a:latin typeface="Arial" panose="020B0604020202020204" pitchFamily="34" charset="0"/>
                <a:ea typeface="Times New Roman" panose="02020603050405020304" pitchFamily="18" charset="0"/>
                <a:cs typeface="Arial" panose="020B0604020202020204" pitchFamily="34" charset="0"/>
              </a:rPr>
              <a:t>ustawa z dnia 20 kwietnia 2004 r. o promocji zatrudnienia i instytucjach rynku pracy, </a:t>
            </a:r>
          </a:p>
          <a:p>
            <a:pPr marL="285750" indent="-285750" algn="just">
              <a:lnSpc>
                <a:spcPct val="150000"/>
              </a:lnSpc>
              <a:spcAft>
                <a:spcPts val="600"/>
              </a:spcAft>
              <a:buFont typeface="Arial" panose="020B0604020202020204" pitchFamily="34" charset="0"/>
              <a:buChar char="•"/>
            </a:pPr>
            <a:r>
              <a:rPr lang="pl-PL" sz="2300" i="1" dirty="0">
                <a:latin typeface="Arial" panose="020B0604020202020204" pitchFamily="34" charset="0"/>
                <a:ea typeface="Times New Roman" panose="02020603050405020304" pitchFamily="18" charset="0"/>
                <a:cs typeface="Arial" panose="020B0604020202020204" pitchFamily="34" charset="0"/>
              </a:rPr>
              <a:t>ustawa z dnia 12 grudnia 2013 r. o cudzoziemcach, </a:t>
            </a:r>
          </a:p>
          <a:p>
            <a:pPr marL="288000" lvl="1" algn="just">
              <a:lnSpc>
                <a:spcPct val="150000"/>
              </a:lnSpc>
              <a:spcAft>
                <a:spcPts val="600"/>
              </a:spcAft>
            </a:pPr>
            <a:r>
              <a:rPr lang="pl-PL" sz="2300" dirty="0">
                <a:latin typeface="Arial" panose="020B0604020202020204" pitchFamily="34" charset="0"/>
                <a:ea typeface="Times New Roman" panose="02020603050405020304" pitchFamily="18" charset="0"/>
                <a:cs typeface="Arial" panose="020B0604020202020204" pitchFamily="34" charset="0"/>
              </a:rPr>
              <a:t>(znowelizowane na mocy </a:t>
            </a:r>
            <a:r>
              <a:rPr lang="pl-PL" sz="2300" i="1" dirty="0">
                <a:latin typeface="Arial" panose="020B0604020202020204" pitchFamily="34" charset="0"/>
                <a:ea typeface="Times New Roman" panose="02020603050405020304" pitchFamily="18" charset="0"/>
                <a:cs typeface="Arial" panose="020B0604020202020204" pitchFamily="34" charset="0"/>
              </a:rPr>
              <a:t>ustawy z dnia 17 grudnia 2021 r. o zmianie ustawy </a:t>
            </a:r>
            <a:br>
              <a:rPr lang="pl-PL" sz="2300" i="1" dirty="0">
                <a:latin typeface="Arial" panose="020B0604020202020204" pitchFamily="34" charset="0"/>
                <a:ea typeface="Times New Roman" panose="02020603050405020304" pitchFamily="18" charset="0"/>
                <a:cs typeface="Arial" panose="020B0604020202020204" pitchFamily="34" charset="0"/>
              </a:rPr>
            </a:br>
            <a:r>
              <a:rPr lang="pl-PL" sz="2300" i="1" dirty="0">
                <a:latin typeface="Arial" panose="020B0604020202020204" pitchFamily="34" charset="0"/>
                <a:ea typeface="Times New Roman" panose="02020603050405020304" pitchFamily="18" charset="0"/>
                <a:cs typeface="Arial" panose="020B0604020202020204" pitchFamily="34" charset="0"/>
              </a:rPr>
              <a:t>o cudzoziemcach oraz niektórych innych ustaw, </a:t>
            </a:r>
            <a:r>
              <a:rPr lang="pl-PL" sz="2300" dirty="0">
                <a:latin typeface="Arial" panose="020B0604020202020204" pitchFamily="34" charset="0"/>
                <a:ea typeface="Times New Roman" panose="02020603050405020304" pitchFamily="18" charset="0"/>
                <a:cs typeface="Arial" panose="020B0604020202020204" pitchFamily="34" charset="0"/>
              </a:rPr>
              <a:t>która weszła w życie </a:t>
            </a:r>
            <a:r>
              <a:rPr lang="pl-PL" sz="2300" b="1" dirty="0">
                <a:highlight>
                  <a:srgbClr val="FFFF00"/>
                </a:highlight>
                <a:latin typeface="Arial" panose="020B0604020202020204" pitchFamily="34" charset="0"/>
                <a:ea typeface="Times New Roman" panose="02020603050405020304" pitchFamily="18" charset="0"/>
                <a:cs typeface="Arial" panose="020B0604020202020204" pitchFamily="34" charset="0"/>
              </a:rPr>
              <a:t>od 29 stycznia 2022 r.), </a:t>
            </a:r>
          </a:p>
          <a:p>
            <a:pPr marL="285750" indent="-285750" algn="just">
              <a:lnSpc>
                <a:spcPct val="150000"/>
              </a:lnSpc>
              <a:spcAft>
                <a:spcPts val="600"/>
              </a:spcAft>
              <a:buFont typeface="Arial" panose="020B0604020202020204" pitchFamily="34" charset="0"/>
              <a:buChar char="•"/>
            </a:pPr>
            <a:r>
              <a:rPr lang="pl-PL" sz="2300" i="1" dirty="0">
                <a:highlight>
                  <a:srgbClr val="FFFF00"/>
                </a:highlight>
                <a:latin typeface="Arial" panose="020B0604020202020204" pitchFamily="34" charset="0"/>
                <a:ea typeface="Times New Roman" panose="02020603050405020304" pitchFamily="18" charset="0"/>
                <a:cs typeface="Arial" panose="020B0604020202020204" pitchFamily="34" charset="0"/>
              </a:rPr>
              <a:t>ustawa z dnia 12 marca 2022 r. o pomocy obywatelom Ukrainy </a:t>
            </a:r>
            <a:r>
              <a:rPr lang="pl-PL" sz="2300" i="1" dirty="0">
                <a:latin typeface="Arial" panose="020B0604020202020204" pitchFamily="34" charset="0"/>
                <a:ea typeface="Times New Roman" panose="02020603050405020304" pitchFamily="18" charset="0"/>
                <a:cs typeface="Arial" panose="020B0604020202020204" pitchFamily="34" charset="0"/>
              </a:rPr>
              <a:t>w związku z konfliktem zbrojnym na terytorium tego państwa, </a:t>
            </a:r>
          </a:p>
          <a:p>
            <a:pPr marL="285750" indent="-285750" algn="just">
              <a:lnSpc>
                <a:spcPct val="150000"/>
              </a:lnSpc>
              <a:spcAft>
                <a:spcPts val="600"/>
              </a:spcAft>
              <a:buFont typeface="Arial" panose="020B0604020202020204" pitchFamily="34" charset="0"/>
              <a:buChar char="•"/>
            </a:pPr>
            <a:r>
              <a:rPr lang="pl-PL" sz="2300" i="1" dirty="0">
                <a:latin typeface="Arial" panose="020B0604020202020204" pitchFamily="34" charset="0"/>
                <a:ea typeface="Times New Roman" panose="02020603050405020304" pitchFamily="18" charset="0"/>
                <a:cs typeface="Arial" panose="020B0604020202020204" pitchFamily="34" charset="0"/>
              </a:rPr>
              <a:t>Kodeks pracy, </a:t>
            </a:r>
          </a:p>
          <a:p>
            <a:pPr algn="just">
              <a:lnSpc>
                <a:spcPct val="150000"/>
              </a:lnSpc>
              <a:spcAft>
                <a:spcPts val="600"/>
              </a:spcAft>
            </a:pPr>
            <a:r>
              <a:rPr lang="pl-PL" sz="2300" dirty="0">
                <a:latin typeface="Arial" panose="020B0604020202020204" pitchFamily="34" charset="0"/>
                <a:ea typeface="Times New Roman" panose="02020603050405020304" pitchFamily="18" charset="0"/>
                <a:cs typeface="Arial" panose="020B0604020202020204" pitchFamily="34" charset="0"/>
              </a:rPr>
              <a:t>dopuszczają w określonych sytuacjach </a:t>
            </a:r>
            <a:r>
              <a:rPr lang="pl-PL" sz="2300" dirty="0">
                <a:highlight>
                  <a:srgbClr val="FFFF00"/>
                </a:highlight>
                <a:latin typeface="Arial" panose="020B0604020202020204" pitchFamily="34" charset="0"/>
                <a:ea typeface="Times New Roman" panose="02020603050405020304" pitchFamily="18" charset="0"/>
                <a:cs typeface="Arial" panose="020B0604020202020204" pitchFamily="34" charset="0"/>
              </a:rPr>
              <a:t>możliwość powierzania pracy cudzoziemcowi w: </a:t>
            </a:r>
          </a:p>
          <a:p>
            <a:pPr marL="342900" indent="-342900" algn="just">
              <a:lnSpc>
                <a:spcPct val="150000"/>
              </a:lnSpc>
              <a:spcAft>
                <a:spcPts val="600"/>
              </a:spcAft>
              <a:buFont typeface="Wingdings" panose="05000000000000000000" pitchFamily="2" charset="2"/>
              <a:buChar char="Ø"/>
            </a:pPr>
            <a:endParaRPr lang="pl-PL" sz="20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05877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5411" y="1331053"/>
            <a:ext cx="11887200" cy="5265056"/>
          </a:xfrm>
        </p:spPr>
        <p:txBody>
          <a:bodyPr>
            <a:noAutofit/>
          </a:bodyPr>
          <a:lstStyle/>
          <a:p>
            <a:pPr marL="0" indent="0">
              <a:spcBef>
                <a:spcPts val="600"/>
              </a:spcBef>
              <a:spcAft>
                <a:spcPts val="1800"/>
              </a:spcAft>
              <a:buNone/>
            </a:pPr>
            <a:endParaRPr lang="pl-PL" sz="1800" u="sng" dirty="0">
              <a:effectLst/>
              <a:latin typeface="Arial" panose="020B0604020202020204" pitchFamily="34" charset="0"/>
              <a:ea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a:p>
            <a:pPr marL="0" indent="0">
              <a:buNone/>
            </a:pPr>
            <a:endParaRPr lang="pl-PL" sz="18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
        <p:nvSpPr>
          <p:cNvPr id="4" name="Prostokąt 3">
            <a:extLst>
              <a:ext uri="{FF2B5EF4-FFF2-40B4-BE49-F238E27FC236}">
                <a16:creationId xmlns:a16="http://schemas.microsoft.com/office/drawing/2014/main" id="{CCB6B9A8-8446-4FBF-B1D2-FDA8F49E3A60}"/>
              </a:ext>
            </a:extLst>
          </p:cNvPr>
          <p:cNvSpPr/>
          <p:nvPr/>
        </p:nvSpPr>
        <p:spPr>
          <a:xfrm>
            <a:off x="189389" y="36813"/>
            <a:ext cx="11961178" cy="6636240"/>
          </a:xfrm>
          <a:prstGeom prst="rect">
            <a:avLst/>
          </a:prstGeom>
        </p:spPr>
        <p:txBody>
          <a:bodyPr wrap="square">
            <a:spAutoFit/>
          </a:bodyPr>
          <a:lstStyle/>
          <a:p>
            <a:pPr marL="342900" indent="-342900" algn="just">
              <a:lnSpc>
                <a:spcPct val="150000"/>
              </a:lnSpc>
              <a:spcAft>
                <a:spcPts val="600"/>
              </a:spcAft>
              <a:buFont typeface="Wingdings" panose="05000000000000000000" pitchFamily="2" charset="2"/>
              <a:buChar char="Ø"/>
            </a:pPr>
            <a:r>
              <a:rPr lang="pl-PL" sz="2300" b="1" dirty="0">
                <a:latin typeface="Arial" panose="020B0604020202020204" pitchFamily="34" charset="0"/>
                <a:ea typeface="Times New Roman" panose="02020603050405020304" pitchFamily="18" charset="0"/>
                <a:cs typeface="Arial" panose="020B0604020202020204" pitchFamily="34" charset="0"/>
              </a:rPr>
              <a:t>godzinach nadliczbowych</a:t>
            </a:r>
          </a:p>
          <a:p>
            <a:pPr marL="342000" lvl="1" algn="just">
              <a:lnSpc>
                <a:spcPct val="150000"/>
              </a:lnSpc>
              <a:spcAft>
                <a:spcPts val="600"/>
              </a:spcAft>
            </a:pPr>
            <a:r>
              <a:rPr lang="pl-PL" sz="2300" b="1" dirty="0">
                <a:latin typeface="Arial" panose="020B0604020202020204" pitchFamily="34" charset="0"/>
                <a:ea typeface="Times New Roman" panose="02020603050405020304" pitchFamily="18" charset="0"/>
                <a:cs typeface="Arial" panose="020B0604020202020204" pitchFamily="34" charset="0"/>
              </a:rPr>
              <a:t>oraz </a:t>
            </a:r>
          </a:p>
          <a:p>
            <a:pPr marL="342900" indent="-342900" algn="just">
              <a:lnSpc>
                <a:spcPct val="150000"/>
              </a:lnSpc>
              <a:spcAft>
                <a:spcPts val="600"/>
              </a:spcAft>
              <a:buFont typeface="Wingdings" panose="05000000000000000000" pitchFamily="2" charset="2"/>
              <a:buChar char="Ø"/>
            </a:pPr>
            <a:r>
              <a:rPr lang="pl-PL" sz="2300" b="1" dirty="0">
                <a:latin typeface="Arial" panose="020B0604020202020204" pitchFamily="34" charset="0"/>
                <a:ea typeface="Times New Roman" panose="02020603050405020304" pitchFamily="18" charset="0"/>
                <a:cs typeface="Arial" panose="020B0604020202020204" pitchFamily="34" charset="0"/>
              </a:rPr>
              <a:t>wyższym wymiarze czasu pracy, </a:t>
            </a:r>
          </a:p>
          <a:p>
            <a:pPr marL="342900" indent="-342900" algn="just">
              <a:lnSpc>
                <a:spcPct val="150000"/>
              </a:lnSpc>
              <a:spcAft>
                <a:spcPts val="600"/>
              </a:spcAft>
              <a:buFont typeface="Wingdings" panose="05000000000000000000" pitchFamily="2" charset="2"/>
              <a:buChar char="Ø"/>
            </a:pPr>
            <a:r>
              <a:rPr lang="pl-PL" sz="2300" b="1" dirty="0">
                <a:latin typeface="Arial" panose="020B0604020202020204" pitchFamily="34" charset="0"/>
                <a:ea typeface="Times New Roman" panose="02020603050405020304" pitchFamily="18" charset="0"/>
                <a:cs typeface="Arial" panose="020B0604020202020204" pitchFamily="34" charset="0"/>
              </a:rPr>
              <a:t>większej liczbie godzin </a:t>
            </a:r>
          </a:p>
          <a:p>
            <a:pPr algn="just">
              <a:lnSpc>
                <a:spcPct val="150000"/>
              </a:lnSpc>
              <a:spcAft>
                <a:spcPts val="600"/>
              </a:spcAft>
            </a:pPr>
            <a:r>
              <a:rPr lang="pl-PL" sz="2300" dirty="0">
                <a:highlight>
                  <a:srgbClr val="FFFF00"/>
                </a:highlight>
                <a:latin typeface="Arial" panose="020B0604020202020204" pitchFamily="34" charset="0"/>
                <a:ea typeface="Times New Roman" panose="02020603050405020304" pitchFamily="18" charset="0"/>
                <a:cs typeface="Arial" panose="020B0604020202020204" pitchFamily="34" charset="0"/>
              </a:rPr>
              <a:t>niż wskazane w: </a:t>
            </a:r>
          </a:p>
          <a:p>
            <a:pPr marL="342900" indent="-342900" algn="just">
              <a:lnSpc>
                <a:spcPct val="150000"/>
              </a:lnSpc>
              <a:spcAft>
                <a:spcPts val="600"/>
              </a:spcAft>
              <a:buFont typeface="Wingdings" panose="05000000000000000000" pitchFamily="2" charset="2"/>
              <a:buChar char="§"/>
            </a:pPr>
            <a:r>
              <a:rPr lang="pl-PL" sz="2300" dirty="0">
                <a:latin typeface="Arial" panose="020B0604020202020204" pitchFamily="34" charset="0"/>
                <a:ea typeface="Times New Roman" panose="02020603050405020304" pitchFamily="18" charset="0"/>
                <a:cs typeface="Arial" panose="020B0604020202020204" pitchFamily="34" charset="0"/>
              </a:rPr>
              <a:t>zezwoleniu na pracę, </a:t>
            </a:r>
          </a:p>
          <a:p>
            <a:pPr marL="342900" indent="-342900" algn="just">
              <a:lnSpc>
                <a:spcPct val="150000"/>
              </a:lnSpc>
              <a:spcAft>
                <a:spcPts val="600"/>
              </a:spcAft>
              <a:buFont typeface="Wingdings" panose="05000000000000000000" pitchFamily="2" charset="2"/>
              <a:buChar char="§"/>
            </a:pPr>
            <a:r>
              <a:rPr lang="pl-PL" sz="2300" dirty="0">
                <a:latin typeface="Arial" panose="020B0604020202020204" pitchFamily="34" charset="0"/>
                <a:ea typeface="Times New Roman" panose="02020603050405020304" pitchFamily="18" charset="0"/>
                <a:cs typeface="Arial" panose="020B0604020202020204" pitchFamily="34" charset="0"/>
              </a:rPr>
              <a:t>zezwoleniu na pracę sezonową, </a:t>
            </a:r>
          </a:p>
          <a:p>
            <a:pPr marL="342900" indent="-342900" algn="just">
              <a:lnSpc>
                <a:spcPct val="150000"/>
              </a:lnSpc>
              <a:spcAft>
                <a:spcPts val="600"/>
              </a:spcAft>
              <a:buFont typeface="Wingdings" panose="05000000000000000000" pitchFamily="2" charset="2"/>
              <a:buChar char="§"/>
            </a:pPr>
            <a:r>
              <a:rPr lang="pl-PL" sz="2300" dirty="0">
                <a:latin typeface="Arial" panose="020B0604020202020204" pitchFamily="34" charset="0"/>
                <a:ea typeface="Times New Roman" panose="02020603050405020304" pitchFamily="18" charset="0"/>
                <a:cs typeface="Arial" panose="020B0604020202020204" pitchFamily="34" charset="0"/>
              </a:rPr>
              <a:t>zezwoleniu na pobyt czasowy i pracę, </a:t>
            </a:r>
          </a:p>
          <a:p>
            <a:pPr marL="342900" indent="-342900" algn="just">
              <a:lnSpc>
                <a:spcPct val="150000"/>
              </a:lnSpc>
              <a:spcAft>
                <a:spcPts val="600"/>
              </a:spcAft>
              <a:buFont typeface="Wingdings" panose="05000000000000000000" pitchFamily="2" charset="2"/>
              <a:buChar char="§"/>
            </a:pPr>
            <a:r>
              <a:rPr lang="pl-PL" sz="2300" dirty="0">
                <a:latin typeface="Arial" panose="020B0604020202020204" pitchFamily="34" charset="0"/>
                <a:ea typeface="Times New Roman" panose="02020603050405020304" pitchFamily="18" charset="0"/>
                <a:cs typeface="Arial" panose="020B0604020202020204" pitchFamily="34" charset="0"/>
              </a:rPr>
              <a:t>oświadczeniu o powierzeniu wykonywania pracy cudzoziemcowi,</a:t>
            </a:r>
          </a:p>
          <a:p>
            <a:pPr marL="342900" indent="-342900" algn="just">
              <a:lnSpc>
                <a:spcPct val="150000"/>
              </a:lnSpc>
              <a:buFont typeface="Wingdings" panose="05000000000000000000" pitchFamily="2" charset="2"/>
              <a:buChar char="§"/>
            </a:pPr>
            <a:r>
              <a:rPr lang="pl-PL" sz="2300" dirty="0">
                <a:latin typeface="Arial" panose="020B0604020202020204" pitchFamily="34" charset="0"/>
                <a:ea typeface="Times New Roman" panose="02020603050405020304" pitchFamily="18" charset="0"/>
                <a:cs typeface="Arial" panose="020B0604020202020204" pitchFamily="34" charset="0"/>
              </a:rPr>
              <a:t>powiadomieniu powiatowego urzędu pracy – za pośrednictwem systemu teleinformatycznego: praca.gov.pl – o powierzeniu pracy obywatelowi Ukrainy.</a:t>
            </a:r>
            <a:endParaRPr lang="pl-PL" sz="2300" dirty="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5489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5411" y="1331053"/>
            <a:ext cx="11887200" cy="5265056"/>
          </a:xfrm>
        </p:spPr>
        <p:txBody>
          <a:bodyPr>
            <a:noAutofit/>
          </a:bodyPr>
          <a:lstStyle/>
          <a:p>
            <a:pPr marL="0" indent="0">
              <a:spcBef>
                <a:spcPts val="600"/>
              </a:spcBef>
              <a:spcAft>
                <a:spcPts val="1800"/>
              </a:spcAft>
              <a:buNone/>
            </a:pPr>
            <a:endParaRPr lang="pl-PL" sz="1800" u="sng" dirty="0">
              <a:effectLst/>
              <a:latin typeface="Arial" panose="020B0604020202020204" pitchFamily="34" charset="0"/>
              <a:ea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a:p>
            <a:pPr marL="0" indent="0">
              <a:buNone/>
            </a:pPr>
            <a:endParaRPr lang="pl-PL" sz="18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
        <p:nvSpPr>
          <p:cNvPr id="4" name="Prostokąt 3">
            <a:extLst>
              <a:ext uri="{FF2B5EF4-FFF2-40B4-BE49-F238E27FC236}">
                <a16:creationId xmlns:a16="http://schemas.microsoft.com/office/drawing/2014/main" id="{CCB6B9A8-8446-4FBF-B1D2-FDA8F49E3A60}"/>
              </a:ext>
            </a:extLst>
          </p:cNvPr>
          <p:cNvSpPr/>
          <p:nvPr/>
        </p:nvSpPr>
        <p:spPr>
          <a:xfrm>
            <a:off x="189389" y="1156383"/>
            <a:ext cx="11813222" cy="3890489"/>
          </a:xfrm>
          <a:prstGeom prst="rect">
            <a:avLst/>
          </a:prstGeom>
        </p:spPr>
        <p:txBody>
          <a:bodyPr wrap="square">
            <a:spAutoFit/>
          </a:bodyPr>
          <a:lstStyle/>
          <a:p>
            <a:pPr>
              <a:lnSpc>
                <a:spcPct val="150000"/>
              </a:lnSpc>
            </a:pPr>
            <a:r>
              <a:rPr lang="pl-PL" sz="2800" b="1" dirty="0">
                <a:latin typeface="Arial" panose="020B0604020202020204" pitchFamily="34" charset="0"/>
                <a:cs typeface="Arial" panose="020B0604020202020204" pitchFamily="34" charset="0"/>
              </a:rPr>
              <a:t>Uwaga!</a:t>
            </a:r>
            <a:endParaRPr lang="pl-PL" sz="2800" dirty="0">
              <a:latin typeface="Arial" panose="020B0604020202020204" pitchFamily="34" charset="0"/>
              <a:cs typeface="Arial" panose="020B0604020202020204" pitchFamily="34" charset="0"/>
            </a:endParaRPr>
          </a:p>
          <a:p>
            <a:pPr>
              <a:lnSpc>
                <a:spcPct val="150000"/>
              </a:lnSpc>
            </a:pPr>
            <a:r>
              <a:rPr lang="pl-PL" sz="2800" b="1" dirty="0">
                <a:latin typeface="Arial" panose="020B0604020202020204" pitchFamily="34" charset="0"/>
                <a:cs typeface="Arial" panose="020B0604020202020204" pitchFamily="34" charset="0"/>
              </a:rPr>
              <a:t>W żadnym przypadku </a:t>
            </a:r>
            <a:r>
              <a:rPr lang="pl-PL" sz="2800" b="1" dirty="0">
                <a:highlight>
                  <a:srgbClr val="FFFF00"/>
                </a:highlight>
                <a:latin typeface="Arial" panose="020B0604020202020204" pitchFamily="34" charset="0"/>
                <a:cs typeface="Arial" panose="020B0604020202020204" pitchFamily="34" charset="0"/>
              </a:rPr>
              <a:t>nie jest dozwolone </a:t>
            </a:r>
            <a:r>
              <a:rPr lang="pl-PL" sz="2800" b="1" dirty="0">
                <a:latin typeface="Arial" panose="020B0604020202020204" pitchFamily="34" charset="0"/>
                <a:cs typeface="Arial" panose="020B0604020202020204" pitchFamily="34" charset="0"/>
              </a:rPr>
              <a:t>powierzanie pracy cudzoziemcowi </a:t>
            </a:r>
            <a:r>
              <a:rPr lang="pl-PL" sz="2800" b="1" dirty="0">
                <a:highlight>
                  <a:srgbClr val="FFFF00"/>
                </a:highlight>
                <a:latin typeface="Arial" panose="020B0604020202020204" pitchFamily="34" charset="0"/>
                <a:cs typeface="Arial" panose="020B0604020202020204" pitchFamily="34" charset="0"/>
              </a:rPr>
              <a:t>w wymiarze niższym </a:t>
            </a:r>
            <a:r>
              <a:rPr lang="pl-PL" sz="2800" b="1" dirty="0">
                <a:latin typeface="Arial" panose="020B0604020202020204" pitchFamily="34" charset="0"/>
                <a:cs typeface="Arial" panose="020B0604020202020204" pitchFamily="34" charset="0"/>
              </a:rPr>
              <a:t>niż przewidziany </a:t>
            </a:r>
            <a:br>
              <a:rPr lang="pl-PL" sz="2800" b="1" dirty="0">
                <a:latin typeface="Arial" panose="020B0604020202020204" pitchFamily="34" charset="0"/>
                <a:cs typeface="Arial" panose="020B0604020202020204" pitchFamily="34" charset="0"/>
              </a:rPr>
            </a:br>
            <a:r>
              <a:rPr lang="pl-PL" sz="2800" b="1" dirty="0">
                <a:latin typeface="Arial" panose="020B0604020202020204" pitchFamily="34" charset="0"/>
                <a:cs typeface="Arial" panose="020B0604020202020204" pitchFamily="34" charset="0"/>
              </a:rPr>
              <a:t>w wymienionych dokumentach. </a:t>
            </a:r>
          </a:p>
          <a:p>
            <a:pPr>
              <a:lnSpc>
                <a:spcPct val="150000"/>
              </a:lnSpc>
            </a:pPr>
            <a:r>
              <a:rPr lang="pl-PL" sz="2800" b="1" dirty="0">
                <a:latin typeface="Arial" panose="020B0604020202020204" pitchFamily="34" charset="0"/>
                <a:cs typeface="Arial" panose="020B0604020202020204" pitchFamily="34" charset="0"/>
              </a:rPr>
              <a:t>Taka sytuacja stanowi </a:t>
            </a:r>
            <a:r>
              <a:rPr lang="pl-PL" sz="2800" b="1" dirty="0">
                <a:highlight>
                  <a:srgbClr val="FFFF00"/>
                </a:highlight>
                <a:latin typeface="Arial" panose="020B0604020202020204" pitchFamily="34" charset="0"/>
                <a:cs typeface="Arial" panose="020B0604020202020204" pitchFamily="34" charset="0"/>
              </a:rPr>
              <a:t>wykroczenie polegające na powierzeniu cudzoziemcowi nielegalnego wykonywania pracy.</a:t>
            </a:r>
            <a:endParaRPr lang="pl-P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3651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5411" y="1331053"/>
            <a:ext cx="11887200" cy="5265056"/>
          </a:xfrm>
        </p:spPr>
        <p:txBody>
          <a:bodyPr>
            <a:noAutofit/>
          </a:bodyPr>
          <a:lstStyle/>
          <a:p>
            <a:pPr marL="0" indent="0">
              <a:spcBef>
                <a:spcPts val="600"/>
              </a:spcBef>
              <a:spcAft>
                <a:spcPts val="1800"/>
              </a:spcAft>
              <a:buNone/>
            </a:pPr>
            <a:endParaRPr lang="pl-PL" sz="1800" u="sng" dirty="0">
              <a:effectLst/>
              <a:latin typeface="Arial" panose="020B0604020202020204" pitchFamily="34" charset="0"/>
              <a:ea typeface="Times New Roman" panose="02020603050405020304" pitchFamily="18"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a:p>
            <a:pPr marL="0" indent="0">
              <a:buNone/>
            </a:pPr>
            <a:endParaRPr lang="pl-PL" sz="1800" b="0" i="0" dirty="0">
              <a:solidFill>
                <a:srgbClr val="333333"/>
              </a:solidFill>
              <a:effectLst/>
              <a:latin typeface="Arial" panose="020B0604020202020204" pitchFamily="34" charset="0"/>
              <a:cs typeface="Arial" panose="020B0604020202020204" pitchFamily="34" charset="0"/>
            </a:endParaRPr>
          </a:p>
          <a:p>
            <a:pPr marL="0" indent="0">
              <a:spcBef>
                <a:spcPts val="600"/>
              </a:spcBef>
              <a:buNone/>
            </a:pPr>
            <a:endParaRPr lang="pl-PL" sz="1800" dirty="0">
              <a:effectLst/>
              <a:latin typeface="Times New Roman" panose="02020603050405020304" pitchFamily="18" charset="0"/>
              <a:ea typeface="Times New Roman" panose="02020603050405020304" pitchFamily="18" charset="0"/>
            </a:endParaRPr>
          </a:p>
        </p:txBody>
      </p:sp>
      <p:sp>
        <p:nvSpPr>
          <p:cNvPr id="4" name="Prostokąt 3">
            <a:extLst>
              <a:ext uri="{FF2B5EF4-FFF2-40B4-BE49-F238E27FC236}">
                <a16:creationId xmlns:a16="http://schemas.microsoft.com/office/drawing/2014/main" id="{CCB6B9A8-8446-4FBF-B1D2-FDA8F49E3A60}"/>
              </a:ext>
            </a:extLst>
          </p:cNvPr>
          <p:cNvSpPr/>
          <p:nvPr/>
        </p:nvSpPr>
        <p:spPr>
          <a:xfrm>
            <a:off x="189389" y="241741"/>
            <a:ext cx="11813222" cy="6354368"/>
          </a:xfrm>
          <a:prstGeom prst="rect">
            <a:avLst/>
          </a:prstGeom>
        </p:spPr>
        <p:txBody>
          <a:bodyPr wrap="square">
            <a:spAutoFit/>
          </a:bodyPr>
          <a:lstStyle/>
          <a:p>
            <a:pPr algn="just">
              <a:lnSpc>
                <a:spcPct val="150000"/>
              </a:lnSpc>
              <a:spcAft>
                <a:spcPts val="600"/>
              </a:spcAft>
            </a:pPr>
            <a:r>
              <a:rPr lang="pl-PL" sz="2200" dirty="0">
                <a:latin typeface="Arial" panose="020B0604020202020204" pitchFamily="34" charset="0"/>
                <a:cs typeface="Arial" panose="020B0604020202020204" pitchFamily="34" charset="0"/>
              </a:rPr>
              <a:t>Wspomniana możliwość powierzenia pracy cudzoziemcowi w godzinach nadliczbowych,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w wyższym wymiarze czasu pracy lub w większej liczbie godzin niż określona w dokumencie legalizującym wykonywanie pracy przez cudzoziemca </a:t>
            </a:r>
            <a:r>
              <a:rPr lang="pl-PL" sz="2200" b="1" dirty="0">
                <a:highlight>
                  <a:srgbClr val="FFFF00"/>
                </a:highlight>
                <a:latin typeface="Arial" panose="020B0604020202020204" pitchFamily="34" charset="0"/>
                <a:cs typeface="Arial" panose="020B0604020202020204" pitchFamily="34" charset="0"/>
              </a:rPr>
              <a:t>jest uzależniona od: </a:t>
            </a:r>
          </a:p>
          <a:p>
            <a:pPr marL="342900" indent="-342900" algn="just">
              <a:lnSpc>
                <a:spcPct val="150000"/>
              </a:lnSpc>
              <a:buFont typeface="Wingdings" panose="05000000000000000000" pitchFamily="2" charset="2"/>
              <a:buChar char="§"/>
            </a:pPr>
            <a:r>
              <a:rPr lang="pl-PL" sz="2200" b="1" dirty="0">
                <a:highlight>
                  <a:srgbClr val="FFFF00"/>
                </a:highlight>
                <a:latin typeface="Arial" panose="020B0604020202020204" pitchFamily="34" charset="0"/>
                <a:cs typeface="Arial" panose="020B0604020202020204" pitchFamily="34" charset="0"/>
              </a:rPr>
              <a:t>rodzaju umowy,</a:t>
            </a:r>
            <a:r>
              <a:rPr lang="pl-PL" sz="2200" dirty="0">
                <a:highlight>
                  <a:srgbClr val="FFFF00"/>
                </a:highlight>
                <a:latin typeface="Arial" panose="020B0604020202020204" pitchFamily="34" charset="0"/>
                <a:cs typeface="Arial" panose="020B0604020202020204" pitchFamily="34" charset="0"/>
              </a:rPr>
              <a:t> </a:t>
            </a:r>
            <a:r>
              <a:rPr lang="pl-PL" sz="2200" dirty="0">
                <a:latin typeface="Arial" panose="020B0604020202020204" pitchFamily="34" charset="0"/>
                <a:cs typeface="Arial" panose="020B0604020202020204" pitchFamily="34" charset="0"/>
              </a:rPr>
              <a:t>na podstawie której cudzoziemiec świadczy pracę </a:t>
            </a:r>
          </a:p>
          <a:p>
            <a:pPr marL="342000" algn="just">
              <a:lnSpc>
                <a:spcPct val="150000"/>
              </a:lnSpc>
              <a:spcAft>
                <a:spcPts val="600"/>
              </a:spcAft>
            </a:pPr>
            <a:r>
              <a:rPr lang="pl-PL" sz="2200" dirty="0">
                <a:latin typeface="Arial" panose="020B0604020202020204" pitchFamily="34" charset="0"/>
                <a:cs typeface="Arial" panose="020B0604020202020204" pitchFamily="34" charset="0"/>
              </a:rPr>
              <a:t>(umowa o pracę bądź umowa cywilnoprawna – np. zlecenie, umowa o dzieło, umowa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o pomocy przy zbiorach)  </a:t>
            </a:r>
          </a:p>
          <a:p>
            <a:pPr marL="342000" lvl="1" algn="just">
              <a:lnSpc>
                <a:spcPct val="150000"/>
              </a:lnSpc>
              <a:spcAft>
                <a:spcPts val="600"/>
              </a:spcAft>
            </a:pPr>
            <a:r>
              <a:rPr lang="pl-PL" sz="2200" dirty="0">
                <a:latin typeface="Arial" panose="020B0604020202020204" pitchFamily="34" charset="0"/>
                <a:cs typeface="Arial" panose="020B0604020202020204" pitchFamily="34" charset="0"/>
              </a:rPr>
              <a:t>oraz </a:t>
            </a:r>
          </a:p>
          <a:p>
            <a:pPr marL="342900" indent="-342900" algn="just">
              <a:lnSpc>
                <a:spcPct val="150000"/>
              </a:lnSpc>
              <a:spcAft>
                <a:spcPts val="600"/>
              </a:spcAft>
              <a:buFont typeface="Wingdings" panose="05000000000000000000" pitchFamily="2" charset="2"/>
              <a:buChar char="§"/>
            </a:pPr>
            <a:r>
              <a:rPr lang="pl-PL" sz="2200" b="1" dirty="0">
                <a:highlight>
                  <a:srgbClr val="FFFF00"/>
                </a:highlight>
                <a:latin typeface="Arial" panose="020B0604020202020204" pitchFamily="34" charset="0"/>
                <a:cs typeface="Arial" panose="020B0604020202020204" pitchFamily="34" charset="0"/>
              </a:rPr>
              <a:t>rodzaju dokumentu legalizującego pracę</a:t>
            </a:r>
            <a:r>
              <a:rPr lang="pl-PL" sz="2200" dirty="0">
                <a:highlight>
                  <a:srgbClr val="FFFF00"/>
                </a:highlight>
                <a:latin typeface="Arial" panose="020B0604020202020204" pitchFamily="34" charset="0"/>
                <a:cs typeface="Arial" panose="020B0604020202020204" pitchFamily="34" charset="0"/>
              </a:rPr>
              <a:t> </a:t>
            </a:r>
            <a:r>
              <a:rPr lang="pl-PL" sz="2200" dirty="0">
                <a:latin typeface="Arial" panose="020B0604020202020204" pitchFamily="34" charset="0"/>
                <a:cs typeface="Arial" panose="020B0604020202020204" pitchFamily="34" charset="0"/>
              </a:rPr>
              <a:t>danego cudzoziemca na terytorium Polski (zezwolenie na pracę, zezwolenie na pracę sezonową, zezwolenie na pobyt czasowy </a:t>
            </a:r>
            <a:br>
              <a:rPr lang="pl-PL" sz="2200" dirty="0">
                <a:latin typeface="Arial" panose="020B0604020202020204" pitchFamily="34" charset="0"/>
                <a:cs typeface="Arial" panose="020B0604020202020204" pitchFamily="34" charset="0"/>
              </a:rPr>
            </a:br>
            <a:r>
              <a:rPr lang="pl-PL" sz="2200" dirty="0">
                <a:latin typeface="Arial" panose="020B0604020202020204" pitchFamily="34" charset="0"/>
                <a:cs typeface="Arial" panose="020B0604020202020204" pitchFamily="34" charset="0"/>
              </a:rPr>
              <a:t>i pracę, oświadczenie o powierzeniu wykonywania pracy cudzoziemcowi, powiadomienie PUP – za pośrednictwem systemu teleinformatycznego: praca.gov.pl – o powierzeniu pracy obywatelowi Ukrainy).</a:t>
            </a:r>
          </a:p>
        </p:txBody>
      </p:sp>
    </p:spTree>
    <p:extLst>
      <p:ext uri="{BB962C8B-B14F-4D97-AF65-F5344CB8AC3E}">
        <p14:creationId xmlns:p14="http://schemas.microsoft.com/office/powerpoint/2010/main" val="141851314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6290</TotalTime>
  <Words>15394</Words>
  <Application>Microsoft Office PowerPoint</Application>
  <PresentationFormat>Panoramiczny</PresentationFormat>
  <Paragraphs>559</Paragraphs>
  <Slides>124</Slides>
  <Notes>2</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124</vt:i4>
      </vt:variant>
    </vt:vector>
  </HeadingPairs>
  <TitlesOfParts>
    <vt:vector size="132" baseType="lpstr">
      <vt:lpstr>Arial</vt:lpstr>
      <vt:lpstr>Calibri</vt:lpstr>
      <vt:lpstr>Calibri Light</vt:lpstr>
      <vt:lpstr>Times New Roman</vt:lpstr>
      <vt:lpstr>Trebuchet MS</vt:lpstr>
      <vt:lpstr>Wingdings</vt:lpstr>
      <vt:lpstr>Motyw pakietu Office</vt:lpstr>
      <vt:lpstr>1_Motyw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Wprowadzona w lipcu 2022 r. nowelizacja  ustawy o pomocy obywatelom Ukrainy  w związku z konfliktem zbrojnym na terytorium tego państwa i jej znaczenie w zakresie kontroli legalności zatrudnienia cudzoziemców. Kontrowersyjne zagadnienia merytoryczne,  w tym dopuszczalność powierzania pracy cudzoziemcom w godzinach nadliczbowych</vt:lpstr>
      <vt:lpstr>Legalność powierzenia wykonywania pracy obywatelom Ukrainy po wybuchu wojny</vt:lpstr>
      <vt:lpstr>PRAWO DO LEGALNEGO POBYTU W POLSCE</vt:lpstr>
      <vt:lpstr>PRAWO DO PODJĘCIA PRACY</vt:lpstr>
      <vt:lpstr>PRAWO DO PODJĘCIA PRACY cd.</vt:lpstr>
      <vt:lpstr>Czy należy dokonać powiadomienia przy zawieraniu kolejnej umowy z tym samym cudzoziemcem?</vt:lpstr>
      <vt:lpstr>Otwarcie polskiego rynku pracy dla obywateli Ukrainy</vt:lpstr>
      <vt:lpstr>Dokumenty quasi pobytowe – art. 2 ust. 1 / art. 22 ust. 1 pkt 1</vt:lpstr>
      <vt:lpstr>Dokumenty quasi pobytowe – art. 2 ust. 1 / art. 22 ust. 1 pkt 1 cd.</vt:lpstr>
      <vt:lpstr>Dokumenty quasi pobytowe – art. 2 ust. 1 / art. 22 ust. 1 pkt 1 cd.</vt:lpstr>
      <vt:lpstr>Wystarczy legalny pobyt – art. 22 ust. 1 pkt 2 </vt:lpstr>
      <vt:lpstr>Forma legalnego pobytu – dowolna (art. 22 ust. 1 pkt 2)</vt:lpstr>
      <vt:lpstr>Forma legalnego pobytu – dowolna (art. 22 ust. 1 pkt 2) cd.</vt:lpstr>
      <vt:lpstr>Legalność powierzenia obywatelowi Ukrainy  w trakcie procedury uchodźczej</vt:lpstr>
      <vt:lpstr>Legalność powierzenia pracy obywatelowi Ukrainy  w trakcie procedury uchodźczej cd.</vt:lpstr>
      <vt:lpstr>Dwa systemy zatrudniania obywateli Ukrainy</vt:lpstr>
      <vt:lpstr>Dwa systemy zatrudniania obywateli Ukrainy cd.</vt:lpstr>
      <vt:lpstr>Uchodźcy z Ukrainy nie mogą pracować  na podstawie oświadczenia lub zezwolenia na pracę!</vt:lpstr>
      <vt:lpstr>Uchodźcy z Ukrainy nie mogą pracować  na podstawie oświadczenia lub zezwolenia na pracę!</vt:lpstr>
      <vt:lpstr>NOWELIZACJA ustawy o pomocy obywatelom Ukrainy</vt:lpstr>
      <vt:lpstr>Rozszerzenie zakresu powiadomienia </vt:lpstr>
      <vt:lpstr>NOWE WARUNKI </vt:lpstr>
      <vt:lpstr>Przepis przejściowy</vt:lpstr>
      <vt:lpstr>Zwolnienie obywateli Ukrainy z obowiązku posiadania zezwolenia na pracę</vt:lpstr>
      <vt:lpstr>Warunkowy charakter zwolnienia obywateli Ukrainy  z obowiązku posiadania zezwolenia na pracę</vt:lpstr>
      <vt:lpstr>Powierzenie cudzoziemcowi nielegalnego wykonywania pracy i odpowiedzialność za to wykroczenie</vt:lpstr>
      <vt:lpstr>Wyłączenie odpowiedzialności obywatela Ukrainy  za nielegalne wykonywanie pracy</vt:lpstr>
      <vt:lpstr>Brak możliwości złożenia powiadomienia  po upływie 14-dniowego terminu – stanowisko MRiPS</vt:lpstr>
      <vt:lpstr>Brak możliwości złożenia powiadomienia  po upływie 14-dniowego terminu – stanowisko MRiPS cd.</vt:lpstr>
      <vt:lpstr>„Abolicja” dla spóźnionych pracodawców</vt:lpstr>
      <vt:lpstr>Wydawanie zezwoleń na pobyt czasowy i pracę w szczególnym trybie oraz zasady wykonywania pracy przez cudzoziemców posiadających takie zezwolenia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Zezwolenia na pobyt czasowy i pracę udzielane  obywatelom Ukrainy po 24 lutego 2022 r. – stanowiska UdSC</vt:lpstr>
      <vt:lpstr>Zezwolenia na pobyt czasowy i pracę udzielane  obywatelom Ukrainy po 24 lutego 2022 r. – stanowiska UdSC</vt:lpstr>
      <vt:lpstr>Zezwolenia na pobyt czasowy i pracę udzielane  obywatelom Ukrainy po 24 lutego 2022 r. – stanowiska UdSC</vt:lpstr>
      <vt:lpstr>Zezwolenia na pobyt czasowy i pracę udzielane  obywatelom Ukrainy w szczególnym trybie – stanowiska UdSC</vt:lpstr>
      <vt:lpstr>Zezwolenia na pobyt czasowy i pracę udzielane  obywatelom Ukrainy w szczególnym trybie – stanowiska UdSC</vt:lpstr>
      <vt:lpstr>Zezwolenia na pobyt czasowy i pracę udzielane  obywatelom Ukrainy – stanowiska UdSC</vt:lpstr>
      <vt:lpstr>Zezwolenia na pobyt czasowy i pracę udzielane  obywatelom Ukrainy – stanowiska UdSC</vt:lpstr>
      <vt:lpstr>Możliwość powierzania pracy cudzoziemcom  w godzinach nadliczbowych lub podwyższenia wymiaru czasu pracy cudzoziemca (w przypadku zatrudnienia na podstawie umowy o pracę)   bądź zwiększenia liczby godzin pracy w tygodniu  lub miesiącu (w sytuacji wykonywania pracy przez cudzoziemca na podstawie umowy cywilnoprawnej)</vt:lpstr>
      <vt:lpstr>Prezentacja programu PowerPoint</vt:lpstr>
      <vt:lpstr>Prezentacja programu PowerPoint</vt:lpstr>
      <vt:lpstr>Prezentacja programu PowerPoint</vt:lpstr>
      <vt:lpstr>Prezentacja programu PowerPoint</vt:lpstr>
      <vt:lpstr>Gdy cudzoziemiec pracuje  na podstawie umowy o pracę… </vt:lpstr>
      <vt:lpstr>Godziny nadliczbowe</vt:lpstr>
      <vt:lpstr>Stanowisko Ministra Rodziny i Polityki Społecznej</vt:lpstr>
      <vt:lpstr>Godziny pracy ponad określony w umowie  o pracę niepełny wymiar czasu pracy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Gdy cudzoziemiec pracuje  na podstawie umowy cywilnoprawnej… </vt:lpstr>
      <vt:lpstr>Zwiększenie liczby godzin pracy – niedopuszczalne!</vt:lpstr>
      <vt:lpstr>Wyjątek – powiadomienie o powierzeniu pracy  obywatelowi Ukrainy</vt:lpstr>
      <vt:lpstr>Powierzenie cudzoziemcowi  nielegalnego wykonywania pracy </vt:lpstr>
      <vt:lpstr>Prezentacja programu PowerPoint</vt:lpstr>
      <vt:lpstr>Prezentacja programu PowerPoint</vt:lpstr>
      <vt:lpstr>Prezentacja programu PowerPoint</vt:lpstr>
      <vt:lpstr>Prezentacja programu PowerPoint</vt:lpstr>
      <vt:lpstr>Legalność powierzenia wykonywania pracy obywatelom Ukrainy</vt:lpstr>
      <vt:lpstr>Legalność powierzenia wykonywania pracy obywatelom Ukrainy</vt:lpstr>
      <vt:lpstr>Zmiany przepisów o zatrudnianiu cudzoziemców, które weszły w życie 29 stycznia 2022 r.</vt:lpstr>
      <vt:lpstr>ZMIANY PRZEPISÓW O ZATRUDNIANIU CUDZOZIEMCÓW, KTÓRE WESZŁY W ŻYCIE 29 STYCZNIA 2022 R.</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 -19</dc:title>
  <dc:creator>Barbara Krajniak</dc:creator>
  <cp:lastModifiedBy>Dorota Janczuk</cp:lastModifiedBy>
  <cp:revision>360</cp:revision>
  <cp:lastPrinted>2022-06-20T10:24:02Z</cp:lastPrinted>
  <dcterms:created xsi:type="dcterms:W3CDTF">2021-01-26T20:14:20Z</dcterms:created>
  <dcterms:modified xsi:type="dcterms:W3CDTF">2022-10-05T05:52:27Z</dcterms:modified>
</cp:coreProperties>
</file>